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444" r:id="rId5"/>
    <p:sldId id="443" r:id="rId6"/>
    <p:sldId id="418" r:id="rId7"/>
    <p:sldId id="411" r:id="rId8"/>
    <p:sldId id="342" r:id="rId9"/>
    <p:sldId id="352" r:id="rId10"/>
    <p:sldId id="393" r:id="rId11"/>
    <p:sldId id="419" r:id="rId12"/>
    <p:sldId id="344" r:id="rId13"/>
    <p:sldId id="423" r:id="rId14"/>
    <p:sldId id="420" r:id="rId15"/>
    <p:sldId id="433" r:id="rId16"/>
    <p:sldId id="421" r:id="rId17"/>
    <p:sldId id="434" r:id="rId18"/>
    <p:sldId id="424" r:id="rId19"/>
    <p:sldId id="435" r:id="rId20"/>
    <p:sldId id="440" r:id="rId21"/>
    <p:sldId id="441" r:id="rId22"/>
    <p:sldId id="439" r:id="rId23"/>
    <p:sldId id="422" r:id="rId24"/>
    <p:sldId id="415" r:id="rId25"/>
    <p:sldId id="416" r:id="rId26"/>
    <p:sldId id="417" r:id="rId27"/>
    <p:sldId id="425" r:id="rId28"/>
    <p:sldId id="436" r:id="rId29"/>
    <p:sldId id="427" r:id="rId30"/>
    <p:sldId id="437" r:id="rId31"/>
    <p:sldId id="426" r:id="rId32"/>
    <p:sldId id="438" r:id="rId33"/>
    <p:sldId id="257" r:id="rId34"/>
    <p:sldId id="429" r:id="rId35"/>
    <p:sldId id="428" r:id="rId36"/>
    <p:sldId id="432" r:id="rId37"/>
    <p:sldId id="431" r:id="rId38"/>
    <p:sldId id="262" r:id="rId39"/>
    <p:sldId id="263" r:id="rId40"/>
    <p:sldId id="261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Source Code Pro" panose="020B0509030403020204" pitchFamily="49" charset="0"/>
      <p:regular r:id="rId48"/>
      <p:bold r:id="rId49"/>
      <p:italic r:id="rId50"/>
      <p:boldItalic r:id="rId51"/>
    </p:embeddedFont>
    <p:embeddedFont>
      <p:font typeface="Source Code Pro Black" panose="020B0809030403020204" pitchFamily="49" charset="0"/>
      <p:bold r:id="rId52"/>
      <p:boldItalic r:id="rId53"/>
    </p:embeddedFont>
    <p:embeddedFont>
      <p:font typeface="Source Code Pro Light" panose="020B0409030403020204" pitchFamily="49" charset="0"/>
      <p:regular r:id="rId54"/>
      <p:italic r:id="rId55"/>
    </p:embeddedFont>
    <p:embeddedFont>
      <p:font typeface="Source Code Pro Semibold" panose="020B0609030403020204" pitchFamily="49" charset="0"/>
      <p:bold r:id="rId56"/>
      <p:boldItalic r:id="rId57"/>
    </p:embeddedFont>
    <p:embeddedFont>
      <p:font typeface="Source Sans Pro" panose="020B0503030403020204" pitchFamily="34" charset="0"/>
      <p:regular r:id="rId58"/>
      <p:bold r:id="rId59"/>
      <p:italic r:id="rId60"/>
      <p:boldItalic r:id="rId61"/>
    </p:embeddedFont>
    <p:embeddedFont>
      <p:font typeface="Source Sans Pro Black" panose="020B0803030403020204" pitchFamily="34" charset="0"/>
      <p:bold r:id="rId62"/>
      <p:boldItalic r:id="rId63"/>
    </p:embeddedFont>
    <p:embeddedFont>
      <p:font typeface="Source Sans Pro Semibold" panose="020B0603030403020204" pitchFamily="34" charset="0"/>
      <p:bold r:id="rId64"/>
      <p:boldItalic r:id="rId65"/>
    </p:embeddedFont>
    <p:embeddedFont>
      <p:font typeface="Source Serif Pro" panose="02040603050405020204" pitchFamily="18" charset="0"/>
      <p:regular r:id="rId66"/>
      <p:bold r:id="rId67"/>
      <p:italic r:id="rId68"/>
      <p:boldItalic r:id="rId69"/>
    </p:embeddedFont>
    <p:embeddedFont>
      <p:font typeface="Source Serif Pro Black" panose="02040903050405020204" pitchFamily="18" charset="0"/>
      <p:bold r:id="rId70"/>
      <p:boldItalic r:id="rId71"/>
    </p:embeddedFont>
    <p:embeddedFont>
      <p:font typeface="Source Serif Pro Light" panose="02040303050405020204" pitchFamily="18" charset="0"/>
      <p:regular r:id="rId72"/>
      <p:italic r:id="rId73"/>
    </p:embeddedFont>
    <p:embeddedFont>
      <p:font typeface="Source Serif Pro Semibold" panose="02040703050405020204" pitchFamily="18" charset="0"/>
      <p:bold r:id="rId74"/>
      <p:boldItalic r:id="rId7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00"/>
    <a:srgbClr val="1D1F21"/>
    <a:srgbClr val="587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3B671-4D4E-4BF2-8CB8-4FA883E05AD4}" v="2" dt="2023-04-13T14:04:31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817" autoAdjust="0"/>
  </p:normalViewPr>
  <p:slideViewPr>
    <p:cSldViewPr snapToGrid="0">
      <p:cViewPr varScale="1">
        <p:scale>
          <a:sx n="111" d="100"/>
          <a:sy n="111" d="100"/>
        </p:scale>
        <p:origin x="21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4" y="19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2.xml" Id="rId26" /><Relationship Type="http://schemas.openxmlformats.org/officeDocument/2006/relationships/slide" Target="slides/slide17.xml" Id="rId21" /><Relationship Type="http://schemas.openxmlformats.org/officeDocument/2006/relationships/notesMaster" Target="notesMasters/notesMaster1.xml" Id="rId42" /><Relationship Type="http://schemas.openxmlformats.org/officeDocument/2006/relationships/font" Target="fonts/font4.fntdata" Id="rId47" /><Relationship Type="http://schemas.openxmlformats.org/officeDocument/2006/relationships/font" Target="fonts/font20.fntdata" Id="rId63" /><Relationship Type="http://schemas.openxmlformats.org/officeDocument/2006/relationships/font" Target="fonts/font25.fntdata" Id="rId68" /><Relationship Type="http://schemas.openxmlformats.org/officeDocument/2006/relationships/slide" Target="slides/slide12.xml" Id="rId16" /><Relationship Type="http://schemas.openxmlformats.org/officeDocument/2006/relationships/slide" Target="slides/slide7.xml" Id="rId11" /><Relationship Type="http://schemas.openxmlformats.org/officeDocument/2006/relationships/slide" Target="slides/slide28.xml" Id="rId32" /><Relationship Type="http://schemas.openxmlformats.org/officeDocument/2006/relationships/slide" Target="slides/slide33.xml" Id="rId37" /><Relationship Type="http://schemas.openxmlformats.org/officeDocument/2006/relationships/font" Target="fonts/font10.fntdata" Id="rId53" /><Relationship Type="http://schemas.openxmlformats.org/officeDocument/2006/relationships/font" Target="fonts/font15.fntdata" Id="rId58" /><Relationship Type="http://schemas.openxmlformats.org/officeDocument/2006/relationships/font" Target="fonts/font31.fntdata" Id="rId74" /><Relationship Type="http://schemas.openxmlformats.org/officeDocument/2006/relationships/tableStyles" Target="tableStyles.xml" Id="rId79" /><Relationship Type="http://schemas.openxmlformats.org/officeDocument/2006/relationships/slide" Target="slides/slide1.xml" Id="rId5" /><Relationship Type="http://schemas.openxmlformats.org/officeDocument/2006/relationships/font" Target="fonts/font18.fntdata" Id="rId61" /><Relationship Type="http://schemas.openxmlformats.org/officeDocument/2006/relationships/slide" Target="slides/slide15.xml" Id="rId1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slide" Target="slides/slide31.xml" Id="rId35" /><Relationship Type="http://schemas.openxmlformats.org/officeDocument/2006/relationships/handoutMaster" Target="handoutMasters/handoutMaster1.xml" Id="rId43" /><Relationship Type="http://schemas.openxmlformats.org/officeDocument/2006/relationships/font" Target="fonts/font5.fntdata" Id="rId48" /><Relationship Type="http://schemas.openxmlformats.org/officeDocument/2006/relationships/font" Target="fonts/font13.fntdata" Id="rId56" /><Relationship Type="http://schemas.openxmlformats.org/officeDocument/2006/relationships/font" Target="fonts/font21.fntdata" Id="rId64" /><Relationship Type="http://schemas.openxmlformats.org/officeDocument/2006/relationships/font" Target="fonts/font26.fntdata" Id="rId69" /><Relationship Type="http://schemas.openxmlformats.org/officeDocument/2006/relationships/viewProps" Target="viewProps.xml" Id="rId77" /><Relationship Type="http://schemas.openxmlformats.org/officeDocument/2006/relationships/slide" Target="slides/slide4.xml" Id="rId8" /><Relationship Type="http://schemas.openxmlformats.org/officeDocument/2006/relationships/font" Target="fonts/font8.fntdata" Id="rId51" /><Relationship Type="http://schemas.openxmlformats.org/officeDocument/2006/relationships/font" Target="fonts/font29.fntdata" Id="rId72" /><Relationship Type="http://schemas.openxmlformats.org/officeDocument/2006/relationships/customXml" Target="../customXml/item3.xml" Id="rId3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slide" Target="slides/slide29.xml" Id="rId33" /><Relationship Type="http://schemas.openxmlformats.org/officeDocument/2006/relationships/slide" Target="slides/slide34.xml" Id="rId38" /><Relationship Type="http://schemas.openxmlformats.org/officeDocument/2006/relationships/font" Target="fonts/font3.fntdata" Id="rId46" /><Relationship Type="http://schemas.openxmlformats.org/officeDocument/2006/relationships/font" Target="fonts/font16.fntdata" Id="rId59" /><Relationship Type="http://schemas.openxmlformats.org/officeDocument/2006/relationships/font" Target="fonts/font24.fntdata" Id="rId67" /><Relationship Type="http://schemas.openxmlformats.org/officeDocument/2006/relationships/slide" Target="slides/slide16.xml" Id="rId20" /><Relationship Type="http://schemas.openxmlformats.org/officeDocument/2006/relationships/slide" Target="slides/slide37.xml" Id="rId41" /><Relationship Type="http://schemas.openxmlformats.org/officeDocument/2006/relationships/font" Target="fonts/font11.fntdata" Id="rId54" /><Relationship Type="http://schemas.openxmlformats.org/officeDocument/2006/relationships/font" Target="fonts/font19.fntdata" Id="rId62" /><Relationship Type="http://schemas.openxmlformats.org/officeDocument/2006/relationships/font" Target="fonts/font27.fntdata" Id="rId70" /><Relationship Type="http://schemas.openxmlformats.org/officeDocument/2006/relationships/font" Target="fonts/font32.fntdata" Id="rId75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32.xml" Id="rId36" /><Relationship Type="http://schemas.openxmlformats.org/officeDocument/2006/relationships/font" Target="fonts/font6.fntdata" Id="rId49" /><Relationship Type="http://schemas.openxmlformats.org/officeDocument/2006/relationships/font" Target="fonts/font14.fntdata" Id="rId57" /><Relationship Type="http://schemas.openxmlformats.org/officeDocument/2006/relationships/slide" Target="slides/slide6.xml" Id="rId10" /><Relationship Type="http://schemas.openxmlformats.org/officeDocument/2006/relationships/slide" Target="slides/slide27.xml" Id="rId31" /><Relationship Type="http://schemas.openxmlformats.org/officeDocument/2006/relationships/font" Target="fonts/font1.fntdata" Id="rId44" /><Relationship Type="http://schemas.openxmlformats.org/officeDocument/2006/relationships/font" Target="fonts/font9.fntdata" Id="rId52" /><Relationship Type="http://schemas.openxmlformats.org/officeDocument/2006/relationships/font" Target="fonts/font17.fntdata" Id="rId60" /><Relationship Type="http://schemas.openxmlformats.org/officeDocument/2006/relationships/font" Target="fonts/font22.fntdata" Id="rId65" /><Relationship Type="http://schemas.openxmlformats.org/officeDocument/2006/relationships/font" Target="fonts/font30.fntdata" Id="rId73" /><Relationship Type="http://schemas.openxmlformats.org/officeDocument/2006/relationships/theme" Target="theme/theme1.xml" Id="rId78" /><Relationship Type="http://schemas.microsoft.com/office/2015/10/relationships/revisionInfo" Target="revisionInfo.xml" Id="rId8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35.xml" Id="rId39" /><Relationship Type="http://schemas.openxmlformats.org/officeDocument/2006/relationships/slide" Target="slides/slide30.xml" Id="rId34" /><Relationship Type="http://schemas.openxmlformats.org/officeDocument/2006/relationships/font" Target="fonts/font7.fntdata" Id="rId50" /><Relationship Type="http://schemas.openxmlformats.org/officeDocument/2006/relationships/font" Target="fonts/font12.fntdata" Id="rId55" /><Relationship Type="http://schemas.openxmlformats.org/officeDocument/2006/relationships/presProps" Target="presProps.xml" Id="rId76" /><Relationship Type="http://schemas.openxmlformats.org/officeDocument/2006/relationships/slide" Target="slides/slide3.xml" Id="rId7" /><Relationship Type="http://schemas.openxmlformats.org/officeDocument/2006/relationships/font" Target="fonts/font28.fntdata" Id="rId71" /><Relationship Type="http://schemas.openxmlformats.org/officeDocument/2006/relationships/customXml" Target="../customXml/item2.xml" Id="rId2" /><Relationship Type="http://schemas.openxmlformats.org/officeDocument/2006/relationships/slide" Target="slides/slide25.xml" Id="rId29" /><Relationship Type="http://schemas.openxmlformats.org/officeDocument/2006/relationships/slide" Target="slides/slide20.xml" Id="rId24" /><Relationship Type="http://schemas.openxmlformats.org/officeDocument/2006/relationships/slide" Target="slides/slide36.xml" Id="rId40" /><Relationship Type="http://schemas.openxmlformats.org/officeDocument/2006/relationships/font" Target="fonts/font2.fntdata" Id="rId45" /><Relationship Type="http://schemas.openxmlformats.org/officeDocument/2006/relationships/font" Target="fonts/font23.fntdata" Id="rId66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8F67A-61B8-4F24-A3A0-2A4D88B11A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7FA06-1743-478F-9EAB-F0689B85CC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 err="1"/>
            <a:t>Geocoding</a:t>
          </a:r>
          <a:r>
            <a:rPr lang="de-DE" sz="2400" dirty="0"/>
            <a:t> </a:t>
          </a:r>
          <a:r>
            <a:rPr lang="de-DE" sz="2400" dirty="0" err="1"/>
            <a:t>is</a:t>
          </a:r>
          <a:r>
            <a:rPr lang="de-DE" sz="2400" dirty="0"/>
            <a:t> </a:t>
          </a:r>
          <a:r>
            <a:rPr lang="de-DE" sz="2400" dirty="0" err="1"/>
            <a:t>the</a:t>
          </a:r>
          <a:r>
            <a:rPr lang="de-DE" sz="2400" dirty="0"/>
            <a:t> </a:t>
          </a:r>
          <a:r>
            <a:rPr lang="de-DE" sz="2400" dirty="0" err="1"/>
            <a:t>most</a:t>
          </a:r>
          <a:r>
            <a:rPr lang="de-DE" sz="2400" dirty="0"/>
            <a:t> </a:t>
          </a:r>
          <a:r>
            <a:rPr lang="de-DE" sz="2400" dirty="0" err="1"/>
            <a:t>important</a:t>
          </a:r>
          <a:r>
            <a:rPr lang="de-DE" sz="2400" dirty="0"/>
            <a:t> </a:t>
          </a:r>
          <a:r>
            <a:rPr lang="de-DE" sz="2400" dirty="0" err="1"/>
            <a:t>prerequisite</a:t>
          </a:r>
          <a:r>
            <a:rPr lang="de-DE" sz="2400" dirty="0"/>
            <a:t> </a:t>
          </a:r>
          <a:r>
            <a:rPr lang="de-DE" sz="2400" dirty="0" err="1"/>
            <a:t>to</a:t>
          </a:r>
          <a:r>
            <a:rPr lang="de-DE" sz="2400" dirty="0"/>
            <a:t> </a:t>
          </a:r>
          <a:r>
            <a:rPr lang="de-DE" sz="2400" dirty="0" err="1"/>
            <a:t>get</a:t>
          </a:r>
          <a:r>
            <a:rPr lang="de-DE" sz="2400" dirty="0"/>
            <a:t> </a:t>
          </a:r>
          <a:r>
            <a:rPr lang="de-DE" sz="2400" dirty="0" err="1"/>
            <a:t>started</a:t>
          </a:r>
          <a:r>
            <a:rPr lang="de-DE" sz="2400" dirty="0"/>
            <a:t> </a:t>
          </a:r>
          <a:r>
            <a:rPr lang="de-DE" sz="2400" dirty="0" err="1"/>
            <a:t>with</a:t>
          </a:r>
          <a:r>
            <a:rPr lang="de-DE" sz="2400" dirty="0"/>
            <a:t> </a:t>
          </a:r>
          <a:r>
            <a:rPr lang="de-DE" sz="2400" dirty="0" err="1"/>
            <a:t>georeferenced</a:t>
          </a:r>
          <a:r>
            <a:rPr lang="de-DE" sz="2400" dirty="0"/>
            <a:t> (</a:t>
          </a:r>
          <a:r>
            <a:rPr lang="de-DE" sz="2400" dirty="0" err="1"/>
            <a:t>survey</a:t>
          </a:r>
          <a:r>
            <a:rPr lang="de-DE" sz="2400" dirty="0"/>
            <a:t>) </a:t>
          </a:r>
          <a:r>
            <a:rPr lang="de-DE" sz="2400" dirty="0" err="1"/>
            <a:t>data</a:t>
          </a:r>
          <a:endParaRPr lang="en-US" sz="2400" dirty="0"/>
        </a:p>
      </dgm:t>
    </dgm:pt>
    <dgm:pt modelId="{6654810C-EAF0-4D6F-907F-219FD8A8BD80}" type="parTrans" cxnId="{2E5FFD46-8A2B-4FF8-AB7C-B2B2BF136945}">
      <dgm:prSet/>
      <dgm:spPr/>
      <dgm:t>
        <a:bodyPr/>
        <a:lstStyle/>
        <a:p>
          <a:endParaRPr lang="en-US"/>
        </a:p>
      </dgm:t>
    </dgm:pt>
    <dgm:pt modelId="{75F22511-755B-49B0-A10F-BB184F144D44}" type="sibTrans" cxnId="{2E5FFD46-8A2B-4FF8-AB7C-B2B2BF136945}">
      <dgm:prSet/>
      <dgm:spPr/>
      <dgm:t>
        <a:bodyPr/>
        <a:lstStyle/>
        <a:p>
          <a:endParaRPr lang="en-US"/>
        </a:p>
      </dgm:t>
    </dgm:pt>
    <dgm:pt modelId="{EFC4B87B-3EE8-4F68-9BDE-8D090D3DA1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 err="1"/>
            <a:t>Has</a:t>
          </a:r>
          <a:r>
            <a:rPr lang="de-DE" sz="2400" dirty="0"/>
            <a:t> </a:t>
          </a:r>
          <a:r>
            <a:rPr lang="de-DE" sz="2400" dirty="0" err="1"/>
            <a:t>to</a:t>
          </a:r>
          <a:r>
            <a:rPr lang="de-DE" sz="2400" dirty="0"/>
            <a:t> </a:t>
          </a:r>
          <a:r>
            <a:rPr lang="de-DE" sz="2400" dirty="0" err="1"/>
            <a:t>be</a:t>
          </a:r>
          <a:r>
            <a:rPr lang="de-DE" sz="2400" dirty="0"/>
            <a:t> </a:t>
          </a:r>
          <a:r>
            <a:rPr lang="de-DE" sz="2400" dirty="0" err="1"/>
            <a:t>based</a:t>
          </a:r>
          <a:r>
            <a:rPr lang="de-DE" sz="2400" dirty="0"/>
            <a:t> on </a:t>
          </a:r>
          <a:r>
            <a:rPr lang="de-DE" sz="2400" dirty="0" err="1"/>
            <a:t>data</a:t>
          </a:r>
          <a:r>
            <a:rPr lang="de-DE" sz="2400" dirty="0"/>
            <a:t> </a:t>
          </a:r>
          <a:r>
            <a:rPr lang="de-DE" sz="2400" dirty="0" err="1"/>
            <a:t>with</a:t>
          </a:r>
          <a:r>
            <a:rPr lang="de-DE" sz="2400" dirty="0"/>
            <a:t> a high </a:t>
          </a:r>
          <a:r>
            <a:rPr lang="de-DE" sz="2400" dirty="0" err="1"/>
            <a:t>quality</a:t>
          </a:r>
          <a:endParaRPr lang="en-US" sz="2400" dirty="0"/>
        </a:p>
      </dgm:t>
    </dgm:pt>
    <dgm:pt modelId="{D5B24A6A-7528-41E1-B511-A2B3687817B3}" type="parTrans" cxnId="{F4BC3573-48FF-49F7-BA13-4DC15307B400}">
      <dgm:prSet/>
      <dgm:spPr/>
      <dgm:t>
        <a:bodyPr/>
        <a:lstStyle/>
        <a:p>
          <a:endParaRPr lang="en-US"/>
        </a:p>
      </dgm:t>
    </dgm:pt>
    <dgm:pt modelId="{4BFAE85A-D810-407D-B8ED-F36C30A96E74}" type="sibTrans" cxnId="{F4BC3573-48FF-49F7-BA13-4DC15307B400}">
      <dgm:prSet/>
      <dgm:spPr/>
      <dgm:t>
        <a:bodyPr/>
        <a:lstStyle/>
        <a:p>
          <a:endParaRPr lang="en-US"/>
        </a:p>
      </dgm:t>
    </dgm:pt>
    <dgm:pt modelId="{1A977B2C-DF6F-4BF2-AC0D-0D67253206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 err="1"/>
            <a:t>We</a:t>
          </a:r>
          <a:r>
            <a:rPr lang="de-DE" sz="2400" dirty="0"/>
            <a:t> </a:t>
          </a:r>
          <a:r>
            <a:rPr lang="de-DE" sz="2400" dirty="0" err="1"/>
            <a:t>developed</a:t>
          </a:r>
          <a:r>
            <a:rPr lang="de-DE" sz="2400" dirty="0"/>
            <a:t> a </a:t>
          </a:r>
          <a:r>
            <a:rPr lang="de-DE" sz="2400" dirty="0" err="1"/>
            <a:t>straightforward</a:t>
          </a:r>
          <a:r>
            <a:rPr lang="de-DE" sz="2400" dirty="0"/>
            <a:t> </a:t>
          </a:r>
          <a:r>
            <a:rPr lang="de-DE" sz="2400" dirty="0" err="1"/>
            <a:t>tool</a:t>
          </a:r>
          <a:r>
            <a:rPr lang="de-DE" sz="2400" dirty="0"/>
            <a:t> </a:t>
          </a:r>
          <a:r>
            <a:rPr lang="de-DE" sz="2400" dirty="0" err="1"/>
            <a:t>to</a:t>
          </a:r>
          <a:r>
            <a:rPr lang="de-DE" sz="2400" dirty="0"/>
            <a:t> </a:t>
          </a:r>
          <a:r>
            <a:rPr lang="de-DE" sz="2400" dirty="0" err="1"/>
            <a:t>base</a:t>
          </a:r>
          <a:r>
            <a:rPr lang="de-DE" sz="2400" dirty="0"/>
            <a:t> </a:t>
          </a:r>
          <a:r>
            <a:rPr lang="de-DE" sz="2400" dirty="0" err="1"/>
            <a:t>your</a:t>
          </a:r>
          <a:r>
            <a:rPr lang="de-DE" sz="2400" dirty="0"/>
            <a:t> </a:t>
          </a:r>
          <a:r>
            <a:rPr lang="de-DE" sz="2400" dirty="0" err="1"/>
            <a:t>geocoding</a:t>
          </a:r>
          <a:r>
            <a:rPr lang="de-DE" sz="2400" dirty="0"/>
            <a:t> on </a:t>
          </a:r>
          <a:r>
            <a:rPr lang="de-DE" sz="2400" dirty="0" err="1"/>
            <a:t>official</a:t>
          </a:r>
          <a:r>
            <a:rPr lang="de-DE" sz="2400" dirty="0"/>
            <a:t> </a:t>
          </a:r>
          <a:r>
            <a:rPr lang="de-DE" sz="2400" dirty="0" err="1"/>
            <a:t>adminstrative</a:t>
          </a:r>
          <a:r>
            <a:rPr lang="de-DE" sz="2400" dirty="0"/>
            <a:t> </a:t>
          </a:r>
          <a:r>
            <a:rPr lang="de-DE" sz="2400" dirty="0" err="1"/>
            <a:t>data</a:t>
          </a:r>
          <a:endParaRPr lang="en-US" sz="2400" dirty="0"/>
        </a:p>
      </dgm:t>
    </dgm:pt>
    <dgm:pt modelId="{F9A5103A-373D-4B38-A8BE-47C7D2792CAF}" type="parTrans" cxnId="{68529112-484C-4DD2-8BDF-1676A237AE6E}">
      <dgm:prSet/>
      <dgm:spPr/>
      <dgm:t>
        <a:bodyPr/>
        <a:lstStyle/>
        <a:p>
          <a:endParaRPr lang="en-US"/>
        </a:p>
      </dgm:t>
    </dgm:pt>
    <dgm:pt modelId="{800DD985-A937-4E16-99AC-D67B8EBF3750}" type="sibTrans" cxnId="{68529112-484C-4DD2-8BDF-1676A237AE6E}">
      <dgm:prSet/>
      <dgm:spPr/>
      <dgm:t>
        <a:bodyPr/>
        <a:lstStyle/>
        <a:p>
          <a:endParaRPr lang="en-US"/>
        </a:p>
      </dgm:t>
    </dgm:pt>
    <dgm:pt modelId="{54EF640C-7E66-42CB-AE9F-1BD0C2B7E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 err="1"/>
            <a:t>It</a:t>
          </a:r>
          <a:r>
            <a:rPr lang="de-DE" sz="2400" dirty="0"/>
            <a:t> </a:t>
          </a:r>
          <a:r>
            <a:rPr lang="de-DE" sz="2400" dirty="0" err="1"/>
            <a:t>respects</a:t>
          </a:r>
          <a:r>
            <a:rPr lang="de-DE" sz="2400" dirty="0"/>
            <a:t> </a:t>
          </a:r>
          <a:r>
            <a:rPr lang="de-DE" sz="2400" dirty="0" err="1"/>
            <a:t>survey</a:t>
          </a:r>
          <a:r>
            <a:rPr lang="de-DE" sz="2400" dirty="0"/>
            <a:t> </a:t>
          </a:r>
          <a:r>
            <a:rPr lang="de-DE" sz="2400" dirty="0" err="1"/>
            <a:t>respondents</a:t>
          </a:r>
          <a:r>
            <a:rPr lang="de-DE" sz="2400" dirty="0"/>
            <a:t>‘ </a:t>
          </a:r>
          <a:r>
            <a:rPr lang="de-DE" sz="2400" dirty="0" err="1"/>
            <a:t>privacy</a:t>
          </a:r>
          <a:r>
            <a:rPr lang="de-DE" sz="2400" dirty="0"/>
            <a:t>!</a:t>
          </a:r>
          <a:endParaRPr lang="en-US" sz="2400" dirty="0"/>
        </a:p>
      </dgm:t>
    </dgm:pt>
    <dgm:pt modelId="{4626A905-DA2A-49CB-B935-89CB3EE78F50}" type="parTrans" cxnId="{CB2C1307-0DDC-4C54-AB43-8A9CF62901BA}">
      <dgm:prSet/>
      <dgm:spPr/>
      <dgm:t>
        <a:bodyPr/>
        <a:lstStyle/>
        <a:p>
          <a:endParaRPr lang="en-US"/>
        </a:p>
      </dgm:t>
    </dgm:pt>
    <dgm:pt modelId="{0505DBD1-005C-426A-83FE-2EB1F5FCE36E}" type="sibTrans" cxnId="{CB2C1307-0DDC-4C54-AB43-8A9CF62901BA}">
      <dgm:prSet/>
      <dgm:spPr/>
      <dgm:t>
        <a:bodyPr/>
        <a:lstStyle/>
        <a:p>
          <a:endParaRPr lang="en-US"/>
        </a:p>
      </dgm:t>
    </dgm:pt>
    <dgm:pt modelId="{69D7883B-A51C-419C-B7F0-AAC048CBDD1E}" type="pres">
      <dgm:prSet presAssocID="{2968F67A-61B8-4F24-A3A0-2A4D88B11A33}" presName="root" presStyleCnt="0">
        <dgm:presLayoutVars>
          <dgm:dir/>
          <dgm:resizeHandles val="exact"/>
        </dgm:presLayoutVars>
      </dgm:prSet>
      <dgm:spPr/>
    </dgm:pt>
    <dgm:pt modelId="{20F20550-6A35-4ED3-8987-A84487FBAE33}" type="pres">
      <dgm:prSet presAssocID="{E5A7FA06-1743-478F-9EAB-F0689B85CCDB}" presName="compNode" presStyleCnt="0"/>
      <dgm:spPr/>
    </dgm:pt>
    <dgm:pt modelId="{61C7B6D8-44B9-4762-8E22-38851E7C7B1A}" type="pres">
      <dgm:prSet presAssocID="{E5A7FA06-1743-478F-9EAB-F0689B85CCDB}" presName="bgRect" presStyleLbl="bgShp" presStyleIdx="0" presStyleCnt="4"/>
      <dgm:spPr/>
    </dgm:pt>
    <dgm:pt modelId="{33AC9B6C-452E-466C-AD6B-388D536B5CE1}" type="pres">
      <dgm:prSet presAssocID="{E5A7FA06-1743-478F-9EAB-F0689B85CCD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43324DC-F17E-4C8B-9679-A769A7A7DF12}" type="pres">
      <dgm:prSet presAssocID="{E5A7FA06-1743-478F-9EAB-F0689B85CCDB}" presName="spaceRect" presStyleCnt="0"/>
      <dgm:spPr/>
    </dgm:pt>
    <dgm:pt modelId="{AE691FD5-AB8E-4F71-BB70-4F27F80E6856}" type="pres">
      <dgm:prSet presAssocID="{E5A7FA06-1743-478F-9EAB-F0689B85CCDB}" presName="parTx" presStyleLbl="revTx" presStyleIdx="0" presStyleCnt="4">
        <dgm:presLayoutVars>
          <dgm:chMax val="0"/>
          <dgm:chPref val="0"/>
        </dgm:presLayoutVars>
      </dgm:prSet>
      <dgm:spPr/>
    </dgm:pt>
    <dgm:pt modelId="{FC7BEE5C-78A3-4302-85EE-4C145438BD92}" type="pres">
      <dgm:prSet presAssocID="{75F22511-755B-49B0-A10F-BB184F144D44}" presName="sibTrans" presStyleCnt="0"/>
      <dgm:spPr/>
    </dgm:pt>
    <dgm:pt modelId="{58191CD9-AD30-4147-A961-2EB695CA696A}" type="pres">
      <dgm:prSet presAssocID="{EFC4B87B-3EE8-4F68-9BDE-8D090D3DA152}" presName="compNode" presStyleCnt="0"/>
      <dgm:spPr/>
    </dgm:pt>
    <dgm:pt modelId="{0EA5F394-9FA2-4A7B-846C-899BB62F8B78}" type="pres">
      <dgm:prSet presAssocID="{EFC4B87B-3EE8-4F68-9BDE-8D090D3DA152}" presName="bgRect" presStyleLbl="bgShp" presStyleIdx="1" presStyleCnt="4"/>
      <dgm:spPr/>
    </dgm:pt>
    <dgm:pt modelId="{CD1D5541-D3D1-430E-A311-E32E2A8A6A59}" type="pres">
      <dgm:prSet presAssocID="{EFC4B87B-3EE8-4F68-9BDE-8D090D3DA1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7230061-60D6-459B-B05A-9690A4383B60}" type="pres">
      <dgm:prSet presAssocID="{EFC4B87B-3EE8-4F68-9BDE-8D090D3DA152}" presName="spaceRect" presStyleCnt="0"/>
      <dgm:spPr/>
    </dgm:pt>
    <dgm:pt modelId="{80D14846-716A-4AC8-86B5-ECA110913635}" type="pres">
      <dgm:prSet presAssocID="{EFC4B87B-3EE8-4F68-9BDE-8D090D3DA152}" presName="parTx" presStyleLbl="revTx" presStyleIdx="1" presStyleCnt="4">
        <dgm:presLayoutVars>
          <dgm:chMax val="0"/>
          <dgm:chPref val="0"/>
        </dgm:presLayoutVars>
      </dgm:prSet>
      <dgm:spPr/>
    </dgm:pt>
    <dgm:pt modelId="{118B6EB3-E83F-4582-BFAD-67FF317C0BCD}" type="pres">
      <dgm:prSet presAssocID="{4BFAE85A-D810-407D-B8ED-F36C30A96E74}" presName="sibTrans" presStyleCnt="0"/>
      <dgm:spPr/>
    </dgm:pt>
    <dgm:pt modelId="{66781091-0D57-4AD0-AF6C-521A59A22303}" type="pres">
      <dgm:prSet presAssocID="{1A977B2C-DF6F-4BF2-AC0D-0D6725320626}" presName="compNode" presStyleCnt="0"/>
      <dgm:spPr/>
    </dgm:pt>
    <dgm:pt modelId="{6A5DB933-D53B-45CF-905F-984DD87F294C}" type="pres">
      <dgm:prSet presAssocID="{1A977B2C-DF6F-4BF2-AC0D-0D6725320626}" presName="bgRect" presStyleLbl="bgShp" presStyleIdx="2" presStyleCnt="4"/>
      <dgm:spPr/>
    </dgm:pt>
    <dgm:pt modelId="{50A94DC3-57D4-4680-99B4-23C96A5E0B8D}" type="pres">
      <dgm:prSet presAssocID="{1A977B2C-DF6F-4BF2-AC0D-0D672532062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enbank"/>
        </a:ext>
      </dgm:extLst>
    </dgm:pt>
    <dgm:pt modelId="{D30A23E4-D599-4F74-88B7-A3EF92584CAC}" type="pres">
      <dgm:prSet presAssocID="{1A977B2C-DF6F-4BF2-AC0D-0D6725320626}" presName="spaceRect" presStyleCnt="0"/>
      <dgm:spPr/>
    </dgm:pt>
    <dgm:pt modelId="{C7EDDEFA-B865-496E-93BD-08D790F66195}" type="pres">
      <dgm:prSet presAssocID="{1A977B2C-DF6F-4BF2-AC0D-0D6725320626}" presName="parTx" presStyleLbl="revTx" presStyleIdx="2" presStyleCnt="4">
        <dgm:presLayoutVars>
          <dgm:chMax val="0"/>
          <dgm:chPref val="0"/>
        </dgm:presLayoutVars>
      </dgm:prSet>
      <dgm:spPr/>
    </dgm:pt>
    <dgm:pt modelId="{059024DB-5AE0-481C-AE97-CF285FB2873A}" type="pres">
      <dgm:prSet presAssocID="{800DD985-A937-4E16-99AC-D67B8EBF3750}" presName="sibTrans" presStyleCnt="0"/>
      <dgm:spPr/>
    </dgm:pt>
    <dgm:pt modelId="{BA9165CA-5D1B-4889-A2C5-93E301B7EB2C}" type="pres">
      <dgm:prSet presAssocID="{54EF640C-7E66-42CB-AE9F-1BD0C2B7E0CB}" presName="compNode" presStyleCnt="0"/>
      <dgm:spPr/>
    </dgm:pt>
    <dgm:pt modelId="{D6323468-3A03-47FE-9ADF-F934FAC16248}" type="pres">
      <dgm:prSet presAssocID="{54EF640C-7E66-42CB-AE9F-1BD0C2B7E0CB}" presName="bgRect" presStyleLbl="bgShp" presStyleIdx="3" presStyleCnt="4"/>
      <dgm:spPr/>
    </dgm:pt>
    <dgm:pt modelId="{289F968A-96BF-42C5-B2F7-82912588F4F5}" type="pres">
      <dgm:prSet presAssocID="{54EF640C-7E66-42CB-AE9F-1BD0C2B7E0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E1E8B1F8-2A38-4F45-9334-850F4861F30F}" type="pres">
      <dgm:prSet presAssocID="{54EF640C-7E66-42CB-AE9F-1BD0C2B7E0CB}" presName="spaceRect" presStyleCnt="0"/>
      <dgm:spPr/>
    </dgm:pt>
    <dgm:pt modelId="{F002B45F-4A60-441C-860D-AD9120EEAEED}" type="pres">
      <dgm:prSet presAssocID="{54EF640C-7E66-42CB-AE9F-1BD0C2B7E0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B2C1307-0DDC-4C54-AB43-8A9CF62901BA}" srcId="{2968F67A-61B8-4F24-A3A0-2A4D88B11A33}" destId="{54EF640C-7E66-42CB-AE9F-1BD0C2B7E0CB}" srcOrd="3" destOrd="0" parTransId="{4626A905-DA2A-49CB-B935-89CB3EE78F50}" sibTransId="{0505DBD1-005C-426A-83FE-2EB1F5FCE36E}"/>
    <dgm:cxn modelId="{C168240C-1C8B-4F0D-A1B3-F3DFBD0F1F3D}" type="presOf" srcId="{54EF640C-7E66-42CB-AE9F-1BD0C2B7E0CB}" destId="{F002B45F-4A60-441C-860D-AD9120EEAEED}" srcOrd="0" destOrd="0" presId="urn:microsoft.com/office/officeart/2018/2/layout/IconVerticalSolidList"/>
    <dgm:cxn modelId="{68529112-484C-4DD2-8BDF-1676A237AE6E}" srcId="{2968F67A-61B8-4F24-A3A0-2A4D88B11A33}" destId="{1A977B2C-DF6F-4BF2-AC0D-0D6725320626}" srcOrd="2" destOrd="0" parTransId="{F9A5103A-373D-4B38-A8BE-47C7D2792CAF}" sibTransId="{800DD985-A937-4E16-99AC-D67B8EBF3750}"/>
    <dgm:cxn modelId="{3768DD65-39D1-4603-9B82-2E23CB367929}" type="presOf" srcId="{2968F67A-61B8-4F24-A3A0-2A4D88B11A33}" destId="{69D7883B-A51C-419C-B7F0-AAC048CBDD1E}" srcOrd="0" destOrd="0" presId="urn:microsoft.com/office/officeart/2018/2/layout/IconVerticalSolidList"/>
    <dgm:cxn modelId="{2E5FFD46-8A2B-4FF8-AB7C-B2B2BF136945}" srcId="{2968F67A-61B8-4F24-A3A0-2A4D88B11A33}" destId="{E5A7FA06-1743-478F-9EAB-F0689B85CCDB}" srcOrd="0" destOrd="0" parTransId="{6654810C-EAF0-4D6F-907F-219FD8A8BD80}" sibTransId="{75F22511-755B-49B0-A10F-BB184F144D44}"/>
    <dgm:cxn modelId="{F4BC3573-48FF-49F7-BA13-4DC15307B400}" srcId="{2968F67A-61B8-4F24-A3A0-2A4D88B11A33}" destId="{EFC4B87B-3EE8-4F68-9BDE-8D090D3DA152}" srcOrd="1" destOrd="0" parTransId="{D5B24A6A-7528-41E1-B511-A2B3687817B3}" sibTransId="{4BFAE85A-D810-407D-B8ED-F36C30A96E74}"/>
    <dgm:cxn modelId="{84B19C55-0E65-4597-98F2-172C6A97B0A8}" type="presOf" srcId="{EFC4B87B-3EE8-4F68-9BDE-8D090D3DA152}" destId="{80D14846-716A-4AC8-86B5-ECA110913635}" srcOrd="0" destOrd="0" presId="urn:microsoft.com/office/officeart/2018/2/layout/IconVerticalSolidList"/>
    <dgm:cxn modelId="{DB5758F0-D65B-44A4-9004-AF65C357C851}" type="presOf" srcId="{1A977B2C-DF6F-4BF2-AC0D-0D6725320626}" destId="{C7EDDEFA-B865-496E-93BD-08D790F66195}" srcOrd="0" destOrd="0" presId="urn:microsoft.com/office/officeart/2018/2/layout/IconVerticalSolidList"/>
    <dgm:cxn modelId="{C8628DFB-1FE7-472C-ABE6-50C07C99CF86}" type="presOf" srcId="{E5A7FA06-1743-478F-9EAB-F0689B85CCDB}" destId="{AE691FD5-AB8E-4F71-BB70-4F27F80E6856}" srcOrd="0" destOrd="0" presId="urn:microsoft.com/office/officeart/2018/2/layout/IconVerticalSolidList"/>
    <dgm:cxn modelId="{C3F09F0C-2499-43BE-955D-8C9DEF3E4D13}" type="presParOf" srcId="{69D7883B-A51C-419C-B7F0-AAC048CBDD1E}" destId="{20F20550-6A35-4ED3-8987-A84487FBAE33}" srcOrd="0" destOrd="0" presId="urn:microsoft.com/office/officeart/2018/2/layout/IconVerticalSolidList"/>
    <dgm:cxn modelId="{EFAF2769-19EF-4EC9-B811-5E0025FBAADA}" type="presParOf" srcId="{20F20550-6A35-4ED3-8987-A84487FBAE33}" destId="{61C7B6D8-44B9-4762-8E22-38851E7C7B1A}" srcOrd="0" destOrd="0" presId="urn:microsoft.com/office/officeart/2018/2/layout/IconVerticalSolidList"/>
    <dgm:cxn modelId="{A068346B-D9DF-4230-AFAF-D335167FFE8B}" type="presParOf" srcId="{20F20550-6A35-4ED3-8987-A84487FBAE33}" destId="{33AC9B6C-452E-466C-AD6B-388D536B5CE1}" srcOrd="1" destOrd="0" presId="urn:microsoft.com/office/officeart/2018/2/layout/IconVerticalSolidList"/>
    <dgm:cxn modelId="{DA676B7F-3EC8-4AAE-85B0-A07BC31034FA}" type="presParOf" srcId="{20F20550-6A35-4ED3-8987-A84487FBAE33}" destId="{843324DC-F17E-4C8B-9679-A769A7A7DF12}" srcOrd="2" destOrd="0" presId="urn:microsoft.com/office/officeart/2018/2/layout/IconVerticalSolidList"/>
    <dgm:cxn modelId="{E25FF442-4A7E-4505-BD35-CE259E1D3A4F}" type="presParOf" srcId="{20F20550-6A35-4ED3-8987-A84487FBAE33}" destId="{AE691FD5-AB8E-4F71-BB70-4F27F80E6856}" srcOrd="3" destOrd="0" presId="urn:microsoft.com/office/officeart/2018/2/layout/IconVerticalSolidList"/>
    <dgm:cxn modelId="{84BF5139-C7B5-4305-A582-8927FF504D83}" type="presParOf" srcId="{69D7883B-A51C-419C-B7F0-AAC048CBDD1E}" destId="{FC7BEE5C-78A3-4302-85EE-4C145438BD92}" srcOrd="1" destOrd="0" presId="urn:microsoft.com/office/officeart/2018/2/layout/IconVerticalSolidList"/>
    <dgm:cxn modelId="{406A5AD7-10E0-449D-8852-BD20C47B93F8}" type="presParOf" srcId="{69D7883B-A51C-419C-B7F0-AAC048CBDD1E}" destId="{58191CD9-AD30-4147-A961-2EB695CA696A}" srcOrd="2" destOrd="0" presId="urn:microsoft.com/office/officeart/2018/2/layout/IconVerticalSolidList"/>
    <dgm:cxn modelId="{EE26C2E2-DAB5-47A9-93B9-D5A4CC135434}" type="presParOf" srcId="{58191CD9-AD30-4147-A961-2EB695CA696A}" destId="{0EA5F394-9FA2-4A7B-846C-899BB62F8B78}" srcOrd="0" destOrd="0" presId="urn:microsoft.com/office/officeart/2018/2/layout/IconVerticalSolidList"/>
    <dgm:cxn modelId="{DB9C9542-E15D-45B6-A3E1-B914FD11A5E5}" type="presParOf" srcId="{58191CD9-AD30-4147-A961-2EB695CA696A}" destId="{CD1D5541-D3D1-430E-A311-E32E2A8A6A59}" srcOrd="1" destOrd="0" presId="urn:microsoft.com/office/officeart/2018/2/layout/IconVerticalSolidList"/>
    <dgm:cxn modelId="{43B1E640-1114-4EC9-A90A-67E64EB2E58F}" type="presParOf" srcId="{58191CD9-AD30-4147-A961-2EB695CA696A}" destId="{17230061-60D6-459B-B05A-9690A4383B60}" srcOrd="2" destOrd="0" presId="urn:microsoft.com/office/officeart/2018/2/layout/IconVerticalSolidList"/>
    <dgm:cxn modelId="{824FA561-CE7F-489F-9B98-8BD0104B7420}" type="presParOf" srcId="{58191CD9-AD30-4147-A961-2EB695CA696A}" destId="{80D14846-716A-4AC8-86B5-ECA110913635}" srcOrd="3" destOrd="0" presId="urn:microsoft.com/office/officeart/2018/2/layout/IconVerticalSolidList"/>
    <dgm:cxn modelId="{F26B762E-E58C-4993-9C64-296C17AD9E4E}" type="presParOf" srcId="{69D7883B-A51C-419C-B7F0-AAC048CBDD1E}" destId="{118B6EB3-E83F-4582-BFAD-67FF317C0BCD}" srcOrd="3" destOrd="0" presId="urn:microsoft.com/office/officeart/2018/2/layout/IconVerticalSolidList"/>
    <dgm:cxn modelId="{921D8B0D-BD46-44F1-987D-434DBB037BE5}" type="presParOf" srcId="{69D7883B-A51C-419C-B7F0-AAC048CBDD1E}" destId="{66781091-0D57-4AD0-AF6C-521A59A22303}" srcOrd="4" destOrd="0" presId="urn:microsoft.com/office/officeart/2018/2/layout/IconVerticalSolidList"/>
    <dgm:cxn modelId="{05D8BE7A-14AD-4244-BD6B-B504047A521A}" type="presParOf" srcId="{66781091-0D57-4AD0-AF6C-521A59A22303}" destId="{6A5DB933-D53B-45CF-905F-984DD87F294C}" srcOrd="0" destOrd="0" presId="urn:microsoft.com/office/officeart/2018/2/layout/IconVerticalSolidList"/>
    <dgm:cxn modelId="{7F85A65A-9C7A-48B5-BB9F-A6C9837E2334}" type="presParOf" srcId="{66781091-0D57-4AD0-AF6C-521A59A22303}" destId="{50A94DC3-57D4-4680-99B4-23C96A5E0B8D}" srcOrd="1" destOrd="0" presId="urn:microsoft.com/office/officeart/2018/2/layout/IconVerticalSolidList"/>
    <dgm:cxn modelId="{889C28C1-333C-4ED6-B0B5-F051D14BAEBF}" type="presParOf" srcId="{66781091-0D57-4AD0-AF6C-521A59A22303}" destId="{D30A23E4-D599-4F74-88B7-A3EF92584CAC}" srcOrd="2" destOrd="0" presId="urn:microsoft.com/office/officeart/2018/2/layout/IconVerticalSolidList"/>
    <dgm:cxn modelId="{A5D93D04-63BA-40C0-9F68-443D035B1FAD}" type="presParOf" srcId="{66781091-0D57-4AD0-AF6C-521A59A22303}" destId="{C7EDDEFA-B865-496E-93BD-08D790F66195}" srcOrd="3" destOrd="0" presId="urn:microsoft.com/office/officeart/2018/2/layout/IconVerticalSolidList"/>
    <dgm:cxn modelId="{61F7FF52-82C4-4377-87C2-3AA94447A30D}" type="presParOf" srcId="{69D7883B-A51C-419C-B7F0-AAC048CBDD1E}" destId="{059024DB-5AE0-481C-AE97-CF285FB2873A}" srcOrd="5" destOrd="0" presId="urn:microsoft.com/office/officeart/2018/2/layout/IconVerticalSolidList"/>
    <dgm:cxn modelId="{3CF711E8-079A-43F5-A75E-058822254C39}" type="presParOf" srcId="{69D7883B-A51C-419C-B7F0-AAC048CBDD1E}" destId="{BA9165CA-5D1B-4889-A2C5-93E301B7EB2C}" srcOrd="6" destOrd="0" presId="urn:microsoft.com/office/officeart/2018/2/layout/IconVerticalSolidList"/>
    <dgm:cxn modelId="{70D57C44-8270-4BEA-AA48-166EEB3529B8}" type="presParOf" srcId="{BA9165CA-5D1B-4889-A2C5-93E301B7EB2C}" destId="{D6323468-3A03-47FE-9ADF-F934FAC16248}" srcOrd="0" destOrd="0" presId="urn:microsoft.com/office/officeart/2018/2/layout/IconVerticalSolidList"/>
    <dgm:cxn modelId="{527A531D-ADEF-483C-BA9E-A1623ECE54A9}" type="presParOf" srcId="{BA9165CA-5D1B-4889-A2C5-93E301B7EB2C}" destId="{289F968A-96BF-42C5-B2F7-82912588F4F5}" srcOrd="1" destOrd="0" presId="urn:microsoft.com/office/officeart/2018/2/layout/IconVerticalSolidList"/>
    <dgm:cxn modelId="{9CE0FBAC-83B5-4593-8CA7-EFB2B1C6AB3A}" type="presParOf" srcId="{BA9165CA-5D1B-4889-A2C5-93E301B7EB2C}" destId="{E1E8B1F8-2A38-4F45-9334-850F4861F30F}" srcOrd="2" destOrd="0" presId="urn:microsoft.com/office/officeart/2018/2/layout/IconVerticalSolidList"/>
    <dgm:cxn modelId="{B8BE5A83-1CDA-484B-823A-D108AA93C433}" type="presParOf" srcId="{BA9165CA-5D1B-4889-A2C5-93E301B7EB2C}" destId="{F002B45F-4A60-441C-860D-AD9120EEAE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7B6D8-44B9-4762-8E22-38851E7C7B1A}">
      <dsp:nvSpPr>
        <dsp:cNvPr id="0" name=""/>
        <dsp:cNvSpPr/>
      </dsp:nvSpPr>
      <dsp:spPr>
        <a:xfrm>
          <a:off x="0" y="2071"/>
          <a:ext cx="10515600" cy="1049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C9B6C-452E-466C-AD6B-388D536B5CE1}">
      <dsp:nvSpPr>
        <dsp:cNvPr id="0" name=""/>
        <dsp:cNvSpPr/>
      </dsp:nvSpPr>
      <dsp:spPr>
        <a:xfrm>
          <a:off x="317590" y="238295"/>
          <a:ext cx="577437" cy="577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91FD5-AB8E-4F71-BB70-4F27F80E6856}">
      <dsp:nvSpPr>
        <dsp:cNvPr id="0" name=""/>
        <dsp:cNvSpPr/>
      </dsp:nvSpPr>
      <dsp:spPr>
        <a:xfrm>
          <a:off x="1212617" y="2071"/>
          <a:ext cx="9302982" cy="104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13" tIns="111113" rIns="111113" bIns="1111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Geocoding</a:t>
          </a:r>
          <a:r>
            <a:rPr lang="de-DE" sz="2400" kern="1200" dirty="0"/>
            <a:t> </a:t>
          </a:r>
          <a:r>
            <a:rPr lang="de-DE" sz="2400" kern="1200" dirty="0" err="1"/>
            <a:t>is</a:t>
          </a:r>
          <a:r>
            <a:rPr lang="de-DE" sz="2400" kern="1200" dirty="0"/>
            <a:t> </a:t>
          </a:r>
          <a:r>
            <a:rPr lang="de-DE" sz="2400" kern="1200" dirty="0" err="1"/>
            <a:t>the</a:t>
          </a:r>
          <a:r>
            <a:rPr lang="de-DE" sz="2400" kern="1200" dirty="0"/>
            <a:t> </a:t>
          </a:r>
          <a:r>
            <a:rPr lang="de-DE" sz="2400" kern="1200" dirty="0" err="1"/>
            <a:t>most</a:t>
          </a:r>
          <a:r>
            <a:rPr lang="de-DE" sz="2400" kern="1200" dirty="0"/>
            <a:t> </a:t>
          </a:r>
          <a:r>
            <a:rPr lang="de-DE" sz="2400" kern="1200" dirty="0" err="1"/>
            <a:t>important</a:t>
          </a:r>
          <a:r>
            <a:rPr lang="de-DE" sz="2400" kern="1200" dirty="0"/>
            <a:t> </a:t>
          </a:r>
          <a:r>
            <a:rPr lang="de-DE" sz="2400" kern="1200" dirty="0" err="1"/>
            <a:t>prerequisite</a:t>
          </a:r>
          <a:r>
            <a:rPr lang="de-DE" sz="2400" kern="1200" dirty="0"/>
            <a:t> </a:t>
          </a:r>
          <a:r>
            <a:rPr lang="de-DE" sz="2400" kern="1200" dirty="0" err="1"/>
            <a:t>to</a:t>
          </a:r>
          <a:r>
            <a:rPr lang="de-DE" sz="2400" kern="1200" dirty="0"/>
            <a:t> </a:t>
          </a:r>
          <a:r>
            <a:rPr lang="de-DE" sz="2400" kern="1200" dirty="0" err="1"/>
            <a:t>get</a:t>
          </a:r>
          <a:r>
            <a:rPr lang="de-DE" sz="2400" kern="1200" dirty="0"/>
            <a:t> </a:t>
          </a:r>
          <a:r>
            <a:rPr lang="de-DE" sz="2400" kern="1200" dirty="0" err="1"/>
            <a:t>started</a:t>
          </a:r>
          <a:r>
            <a:rPr lang="de-DE" sz="2400" kern="1200" dirty="0"/>
            <a:t> </a:t>
          </a:r>
          <a:r>
            <a:rPr lang="de-DE" sz="2400" kern="1200" dirty="0" err="1"/>
            <a:t>with</a:t>
          </a:r>
          <a:r>
            <a:rPr lang="de-DE" sz="2400" kern="1200" dirty="0"/>
            <a:t> </a:t>
          </a:r>
          <a:r>
            <a:rPr lang="de-DE" sz="2400" kern="1200" dirty="0" err="1"/>
            <a:t>georeferenced</a:t>
          </a:r>
          <a:r>
            <a:rPr lang="de-DE" sz="2400" kern="1200" dirty="0"/>
            <a:t> (</a:t>
          </a:r>
          <a:r>
            <a:rPr lang="de-DE" sz="2400" kern="1200" dirty="0" err="1"/>
            <a:t>survey</a:t>
          </a:r>
          <a:r>
            <a:rPr lang="de-DE" sz="2400" kern="1200" dirty="0"/>
            <a:t>) </a:t>
          </a:r>
          <a:r>
            <a:rPr lang="de-DE" sz="2400" kern="1200" dirty="0" err="1"/>
            <a:t>data</a:t>
          </a:r>
          <a:endParaRPr lang="en-US" sz="2400" kern="1200" dirty="0"/>
        </a:p>
      </dsp:txBody>
      <dsp:txXfrm>
        <a:off x="1212617" y="2071"/>
        <a:ext cx="9302982" cy="1049885"/>
      </dsp:txXfrm>
    </dsp:sp>
    <dsp:sp modelId="{0EA5F394-9FA2-4A7B-846C-899BB62F8B78}">
      <dsp:nvSpPr>
        <dsp:cNvPr id="0" name=""/>
        <dsp:cNvSpPr/>
      </dsp:nvSpPr>
      <dsp:spPr>
        <a:xfrm>
          <a:off x="0" y="1314428"/>
          <a:ext cx="10515600" cy="1049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D5541-D3D1-430E-A311-E32E2A8A6A59}">
      <dsp:nvSpPr>
        <dsp:cNvPr id="0" name=""/>
        <dsp:cNvSpPr/>
      </dsp:nvSpPr>
      <dsp:spPr>
        <a:xfrm>
          <a:off x="317590" y="1550652"/>
          <a:ext cx="577437" cy="577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14846-716A-4AC8-86B5-ECA110913635}">
      <dsp:nvSpPr>
        <dsp:cNvPr id="0" name=""/>
        <dsp:cNvSpPr/>
      </dsp:nvSpPr>
      <dsp:spPr>
        <a:xfrm>
          <a:off x="1212617" y="1314428"/>
          <a:ext cx="9302982" cy="104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13" tIns="111113" rIns="111113" bIns="1111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Has</a:t>
          </a:r>
          <a:r>
            <a:rPr lang="de-DE" sz="2400" kern="1200" dirty="0"/>
            <a:t> </a:t>
          </a:r>
          <a:r>
            <a:rPr lang="de-DE" sz="2400" kern="1200" dirty="0" err="1"/>
            <a:t>to</a:t>
          </a:r>
          <a:r>
            <a:rPr lang="de-DE" sz="2400" kern="1200" dirty="0"/>
            <a:t> </a:t>
          </a:r>
          <a:r>
            <a:rPr lang="de-DE" sz="2400" kern="1200" dirty="0" err="1"/>
            <a:t>be</a:t>
          </a:r>
          <a:r>
            <a:rPr lang="de-DE" sz="2400" kern="1200" dirty="0"/>
            <a:t> </a:t>
          </a:r>
          <a:r>
            <a:rPr lang="de-DE" sz="2400" kern="1200" dirty="0" err="1"/>
            <a:t>based</a:t>
          </a:r>
          <a:r>
            <a:rPr lang="de-DE" sz="2400" kern="1200" dirty="0"/>
            <a:t> on </a:t>
          </a:r>
          <a:r>
            <a:rPr lang="de-DE" sz="2400" kern="1200" dirty="0" err="1"/>
            <a:t>data</a:t>
          </a:r>
          <a:r>
            <a:rPr lang="de-DE" sz="2400" kern="1200" dirty="0"/>
            <a:t> </a:t>
          </a:r>
          <a:r>
            <a:rPr lang="de-DE" sz="2400" kern="1200" dirty="0" err="1"/>
            <a:t>with</a:t>
          </a:r>
          <a:r>
            <a:rPr lang="de-DE" sz="2400" kern="1200" dirty="0"/>
            <a:t> a high </a:t>
          </a:r>
          <a:r>
            <a:rPr lang="de-DE" sz="2400" kern="1200" dirty="0" err="1"/>
            <a:t>quality</a:t>
          </a:r>
          <a:endParaRPr lang="en-US" sz="2400" kern="1200" dirty="0"/>
        </a:p>
      </dsp:txBody>
      <dsp:txXfrm>
        <a:off x="1212617" y="1314428"/>
        <a:ext cx="9302982" cy="1049885"/>
      </dsp:txXfrm>
    </dsp:sp>
    <dsp:sp modelId="{6A5DB933-D53B-45CF-905F-984DD87F294C}">
      <dsp:nvSpPr>
        <dsp:cNvPr id="0" name=""/>
        <dsp:cNvSpPr/>
      </dsp:nvSpPr>
      <dsp:spPr>
        <a:xfrm>
          <a:off x="0" y="2626785"/>
          <a:ext cx="10515600" cy="1049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94DC3-57D4-4680-99B4-23C96A5E0B8D}">
      <dsp:nvSpPr>
        <dsp:cNvPr id="0" name=""/>
        <dsp:cNvSpPr/>
      </dsp:nvSpPr>
      <dsp:spPr>
        <a:xfrm>
          <a:off x="317590" y="2863009"/>
          <a:ext cx="577437" cy="577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DDEFA-B865-496E-93BD-08D790F66195}">
      <dsp:nvSpPr>
        <dsp:cNvPr id="0" name=""/>
        <dsp:cNvSpPr/>
      </dsp:nvSpPr>
      <dsp:spPr>
        <a:xfrm>
          <a:off x="1212617" y="2626785"/>
          <a:ext cx="9302982" cy="104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13" tIns="111113" rIns="111113" bIns="1111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We</a:t>
          </a:r>
          <a:r>
            <a:rPr lang="de-DE" sz="2400" kern="1200" dirty="0"/>
            <a:t> </a:t>
          </a:r>
          <a:r>
            <a:rPr lang="de-DE" sz="2400" kern="1200" dirty="0" err="1"/>
            <a:t>developed</a:t>
          </a:r>
          <a:r>
            <a:rPr lang="de-DE" sz="2400" kern="1200" dirty="0"/>
            <a:t> a </a:t>
          </a:r>
          <a:r>
            <a:rPr lang="de-DE" sz="2400" kern="1200" dirty="0" err="1"/>
            <a:t>straightforward</a:t>
          </a:r>
          <a:r>
            <a:rPr lang="de-DE" sz="2400" kern="1200" dirty="0"/>
            <a:t> </a:t>
          </a:r>
          <a:r>
            <a:rPr lang="de-DE" sz="2400" kern="1200" dirty="0" err="1"/>
            <a:t>tool</a:t>
          </a:r>
          <a:r>
            <a:rPr lang="de-DE" sz="2400" kern="1200" dirty="0"/>
            <a:t> </a:t>
          </a:r>
          <a:r>
            <a:rPr lang="de-DE" sz="2400" kern="1200" dirty="0" err="1"/>
            <a:t>to</a:t>
          </a:r>
          <a:r>
            <a:rPr lang="de-DE" sz="2400" kern="1200" dirty="0"/>
            <a:t> </a:t>
          </a:r>
          <a:r>
            <a:rPr lang="de-DE" sz="2400" kern="1200" dirty="0" err="1"/>
            <a:t>base</a:t>
          </a:r>
          <a:r>
            <a:rPr lang="de-DE" sz="2400" kern="1200" dirty="0"/>
            <a:t> </a:t>
          </a:r>
          <a:r>
            <a:rPr lang="de-DE" sz="2400" kern="1200" dirty="0" err="1"/>
            <a:t>your</a:t>
          </a:r>
          <a:r>
            <a:rPr lang="de-DE" sz="2400" kern="1200" dirty="0"/>
            <a:t> </a:t>
          </a:r>
          <a:r>
            <a:rPr lang="de-DE" sz="2400" kern="1200" dirty="0" err="1"/>
            <a:t>geocoding</a:t>
          </a:r>
          <a:r>
            <a:rPr lang="de-DE" sz="2400" kern="1200" dirty="0"/>
            <a:t> on </a:t>
          </a:r>
          <a:r>
            <a:rPr lang="de-DE" sz="2400" kern="1200" dirty="0" err="1"/>
            <a:t>official</a:t>
          </a:r>
          <a:r>
            <a:rPr lang="de-DE" sz="2400" kern="1200" dirty="0"/>
            <a:t> </a:t>
          </a:r>
          <a:r>
            <a:rPr lang="de-DE" sz="2400" kern="1200" dirty="0" err="1"/>
            <a:t>adminstrative</a:t>
          </a:r>
          <a:r>
            <a:rPr lang="de-DE" sz="2400" kern="1200" dirty="0"/>
            <a:t> </a:t>
          </a:r>
          <a:r>
            <a:rPr lang="de-DE" sz="2400" kern="1200" dirty="0" err="1"/>
            <a:t>data</a:t>
          </a:r>
          <a:endParaRPr lang="en-US" sz="2400" kern="1200" dirty="0"/>
        </a:p>
      </dsp:txBody>
      <dsp:txXfrm>
        <a:off x="1212617" y="2626785"/>
        <a:ext cx="9302982" cy="1049885"/>
      </dsp:txXfrm>
    </dsp:sp>
    <dsp:sp modelId="{D6323468-3A03-47FE-9ADF-F934FAC16248}">
      <dsp:nvSpPr>
        <dsp:cNvPr id="0" name=""/>
        <dsp:cNvSpPr/>
      </dsp:nvSpPr>
      <dsp:spPr>
        <a:xfrm>
          <a:off x="0" y="3939142"/>
          <a:ext cx="10515600" cy="1049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F968A-96BF-42C5-B2F7-82912588F4F5}">
      <dsp:nvSpPr>
        <dsp:cNvPr id="0" name=""/>
        <dsp:cNvSpPr/>
      </dsp:nvSpPr>
      <dsp:spPr>
        <a:xfrm>
          <a:off x="317590" y="4175367"/>
          <a:ext cx="577437" cy="5774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2B45F-4A60-441C-860D-AD9120EEAEED}">
      <dsp:nvSpPr>
        <dsp:cNvPr id="0" name=""/>
        <dsp:cNvSpPr/>
      </dsp:nvSpPr>
      <dsp:spPr>
        <a:xfrm>
          <a:off x="1212617" y="3939142"/>
          <a:ext cx="9302982" cy="104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13" tIns="111113" rIns="111113" bIns="1111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It</a:t>
          </a:r>
          <a:r>
            <a:rPr lang="de-DE" sz="2400" kern="1200" dirty="0"/>
            <a:t> </a:t>
          </a:r>
          <a:r>
            <a:rPr lang="de-DE" sz="2400" kern="1200" dirty="0" err="1"/>
            <a:t>respects</a:t>
          </a:r>
          <a:r>
            <a:rPr lang="de-DE" sz="2400" kern="1200" dirty="0"/>
            <a:t> </a:t>
          </a:r>
          <a:r>
            <a:rPr lang="de-DE" sz="2400" kern="1200" dirty="0" err="1"/>
            <a:t>survey</a:t>
          </a:r>
          <a:r>
            <a:rPr lang="de-DE" sz="2400" kern="1200" dirty="0"/>
            <a:t> </a:t>
          </a:r>
          <a:r>
            <a:rPr lang="de-DE" sz="2400" kern="1200" dirty="0" err="1"/>
            <a:t>respondents</a:t>
          </a:r>
          <a:r>
            <a:rPr lang="de-DE" sz="2400" kern="1200" dirty="0"/>
            <a:t>‘ </a:t>
          </a:r>
          <a:r>
            <a:rPr lang="de-DE" sz="2400" kern="1200" dirty="0" err="1"/>
            <a:t>privacy</a:t>
          </a:r>
          <a:r>
            <a:rPr lang="de-DE" sz="2400" kern="1200" dirty="0"/>
            <a:t>!</a:t>
          </a:r>
          <a:endParaRPr lang="en-US" sz="2400" kern="1200" dirty="0"/>
        </a:p>
      </dsp:txBody>
      <dsp:txXfrm>
        <a:off x="1212617" y="3939142"/>
        <a:ext cx="9302982" cy="104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A8EA4D3-3EBF-41A8-9960-E8C24949B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DEEFC-3D93-40D8-8E42-FEBF73BE9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AD49-B9FE-4B83-96C9-D10978BA9EE1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AE672D-EF07-447B-AF63-AD5C3B4E5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3AEB48-5A09-4FD3-A717-F88BD46103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F2D2-577F-445A-A6B9-05D5695BF3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8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DA3A3-0052-4C6A-99C6-D286CB7CDA98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EE47-EA68-4410-B02A-86F49C45DF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36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29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90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5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7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0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1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476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8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50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33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0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834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930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5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8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650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51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96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923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76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55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32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362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76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32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61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78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98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93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52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65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12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FEE47-EA68-4410-B02A-86F49C45DFD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54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9FDC882-3BE4-4908-A4B3-9F5AA92A8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5" y="488462"/>
            <a:ext cx="2625437" cy="48086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EAD7BAB-EA10-4179-BC06-42709828A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384434"/>
            <a:ext cx="783379" cy="62067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F84C6-D664-45BF-8A8F-1C55DA9B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523B9E-4D2B-46BC-8246-59D60CA8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A2BE7B-1F90-4557-84F0-305D1B99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D232AF-56BD-4DA1-9241-9C0856081D5E}"/>
              </a:ext>
            </a:extLst>
          </p:cNvPr>
          <p:cNvGrpSpPr/>
          <p:nvPr userDrawn="1"/>
        </p:nvGrpSpPr>
        <p:grpSpPr>
          <a:xfrm>
            <a:off x="0" y="1696444"/>
            <a:ext cx="12192000" cy="2722895"/>
            <a:chOff x="-5830" y="1696444"/>
            <a:chExt cx="9149830" cy="204347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9295091-A79F-4DB6-B8FE-B7270009046A}"/>
                </a:ext>
              </a:extLst>
            </p:cNvPr>
            <p:cNvSpPr/>
            <p:nvPr userDrawn="1"/>
          </p:nvSpPr>
          <p:spPr>
            <a:xfrm>
              <a:off x="-5830" y="1696444"/>
              <a:ext cx="9149830" cy="1021657"/>
            </a:xfrm>
            <a:prstGeom prst="rect">
              <a:avLst/>
            </a:prstGeom>
            <a:solidFill>
              <a:srgbClr val="C6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Source Sans Pro" panose="020B0503030403020204" pitchFamily="34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B1F8656-EBA8-44A3-881A-670E67D1AA05}"/>
                </a:ext>
              </a:extLst>
            </p:cNvPr>
            <p:cNvSpPr/>
            <p:nvPr userDrawn="1"/>
          </p:nvSpPr>
          <p:spPr>
            <a:xfrm>
              <a:off x="-5830" y="2718100"/>
              <a:ext cx="9149830" cy="1021657"/>
            </a:xfrm>
            <a:prstGeom prst="rect">
              <a:avLst/>
            </a:prstGeom>
            <a:solidFill>
              <a:srgbClr val="587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Grafik 13" descr="Ein Bild, das Gebäude, draußen, Apartmentgebäude, Stadt enthält.&#10;&#10;Automatisch generierte Beschreibung">
              <a:extLst>
                <a:ext uri="{FF2B5EF4-FFF2-40B4-BE49-F238E27FC236}">
                  <a16:creationId xmlns:a16="http://schemas.microsoft.com/office/drawing/2014/main" id="{ADB5C530-A5C8-4C10-A847-1E12F417D0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21" y="1696444"/>
              <a:ext cx="2614400" cy="2043473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13A71F9-4223-415D-86D7-36E8BC0F9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038" y="1855176"/>
            <a:ext cx="6825762" cy="104628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18C2D9-6D98-4B53-9DE6-55C2B0ACE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8038" y="3182710"/>
            <a:ext cx="6825762" cy="108009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>
                <a:latin typeface="Source Sans Pro" pitchFamily="34" charset="0"/>
              </a:rPr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884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1AECA9-067B-4DB0-8BAD-1B3A9CA24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5032F3-DA9E-40D1-B7D4-0CC07E6A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BFCBF5-F288-4598-B944-7F3BEF65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930972-C6C5-4A75-82FD-979A3F12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EB1C7C-521D-4303-A975-5526414B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CFF594-29F2-4776-A59C-0FB3E9F8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95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05177-4157-4AE6-AD0F-DF943346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A390A-0D40-469D-A280-142BFC212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60A03C-286A-42E9-8364-2B9CC23F9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2475D3-F4E6-4520-8511-2498EECF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0E3667-B181-411A-82F7-BF7041F6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9EC6ED-20C3-40F0-9F81-9B862C0A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377ABA-11B2-4D10-9A1E-763B70949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133485-E6C4-4051-A2D4-9A97DE2D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2861"/>
            <a:ext cx="5157787" cy="528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C4704A-4195-477F-8626-FE6B80F0D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33092F-8660-43BA-94DD-3E8BFAA5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2861"/>
            <a:ext cx="5183188" cy="528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41D699-BACC-4A65-8726-2EB150CC3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06B25A-CCEF-4733-BC8B-E2D7B607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BA25B9-824B-40BC-B04C-C2DCE95A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159E7A-1F98-475C-8E72-6EC9F739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08A97F3-1918-4B8F-AE3D-CFA28E65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8371CCA-6CC4-4830-81E4-9F274D750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8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99EF0-6912-43C8-8D72-EE3F04C6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B7FAC6-8674-41C9-AD43-0E55FCFA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0C4212-ADA2-4217-80D5-9D7388F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946947-ECC1-4ECD-A8CB-3839E7A5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F56C88-4214-4FFC-9A67-DC674A534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9663AD9-3308-4BA8-9B3C-19524859A147}"/>
              </a:ext>
            </a:extLst>
          </p:cNvPr>
          <p:cNvSpPr/>
          <p:nvPr userDrawn="1"/>
        </p:nvSpPr>
        <p:spPr>
          <a:xfrm>
            <a:off x="0" y="1196974"/>
            <a:ext cx="12192000" cy="5661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0BAF18-15B1-464B-9447-30923C19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38790F-7FE2-4FF0-A7EF-7F88BD3F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D2608E-A353-477A-889A-54C8350C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D833BE-2C14-48BD-915C-323F86C6F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A7FE72C-1E5A-4E2E-8589-8E6C41D6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73" y="1455355"/>
            <a:ext cx="10705927" cy="75903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737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0BAF18-15B1-464B-9447-30923C19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38790F-7FE2-4FF0-A7EF-7F88BD3F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D2608E-A353-477A-889A-54C8350C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D833BE-2C14-48BD-915C-323F86C6F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3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 Schrift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99EF0-6912-43C8-8D72-EE3F04C65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Schriftproben Source Sans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B7FAC6-8674-41C9-AD43-0E55FCFA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0C4212-ADA2-4217-80D5-9D7388F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946947-ECC1-4ECD-A8CB-3839E7A5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C2DF44-2901-4480-84A4-72A7256894B9}"/>
              </a:ext>
            </a:extLst>
          </p:cNvPr>
          <p:cNvSpPr txBox="1"/>
          <p:nvPr userDrawn="1"/>
        </p:nvSpPr>
        <p:spPr>
          <a:xfrm>
            <a:off x="798600" y="1859339"/>
            <a:ext cx="3240000" cy="347787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" panose="020B0503030403020204" pitchFamily="34" charset="0"/>
              </a:rPr>
              <a:t>Source</a:t>
            </a:r>
            <a:r>
              <a:rPr lang="de-DE" sz="2000" baseline="0" dirty="0">
                <a:latin typeface="Source Sans Pro" panose="020B0503030403020204" pitchFamily="34" charset="0"/>
              </a:rPr>
              <a:t> Sans light</a:t>
            </a:r>
            <a:endParaRPr lang="de-DE" sz="2000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" panose="020B0503030403020204" pitchFamily="34" charset="0"/>
              </a:rPr>
              <a:t>Source</a:t>
            </a:r>
            <a:r>
              <a:rPr lang="de-DE" sz="2000" baseline="0" dirty="0">
                <a:latin typeface="Source Sans Pro" panose="020B0503030403020204" pitchFamily="34" charset="0"/>
              </a:rPr>
              <a:t> Sans </a:t>
            </a:r>
            <a:r>
              <a:rPr lang="de-DE" sz="2000" baseline="0" dirty="0" err="1">
                <a:latin typeface="Source Sans Pro" panose="020B0503030403020204" pitchFamily="34" charset="0"/>
              </a:rPr>
              <a:t>regular</a:t>
            </a:r>
            <a:endParaRPr lang="de-DE" sz="2000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 Semibold" panose="020B0603030403020204" pitchFamily="34" charset="0"/>
              </a:rPr>
              <a:t>Source</a:t>
            </a:r>
            <a:r>
              <a:rPr lang="de-DE" sz="2000" baseline="0" dirty="0">
                <a:latin typeface="Source Sans Pro Semibold" panose="020B0603030403020204" pitchFamily="34" charset="0"/>
              </a:rPr>
              <a:t> Sans </a:t>
            </a:r>
            <a:r>
              <a:rPr lang="de-DE" sz="2000" baseline="0" dirty="0" err="1">
                <a:latin typeface="Source Sans Pro Semibold" panose="020B0603030403020204" pitchFamily="34" charset="0"/>
              </a:rPr>
              <a:t>semibold</a:t>
            </a:r>
            <a:endParaRPr lang="de-DE" sz="2000" dirty="0">
              <a:latin typeface="Source Sans Pro Semibold" panose="020B06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Sans Pro" panose="020B0503030403020204" pitchFamily="34" charset="0"/>
              </a:rPr>
              <a:t>Source</a:t>
            </a:r>
            <a:r>
              <a:rPr lang="de-DE" sz="2000" b="1" baseline="0" dirty="0">
                <a:latin typeface="Source Sans Pro" panose="020B0503030403020204" pitchFamily="34" charset="0"/>
              </a:rPr>
              <a:t> Sans </a:t>
            </a:r>
            <a:r>
              <a:rPr lang="de-DE" sz="2000" b="1" baseline="0" dirty="0" err="1">
                <a:latin typeface="Source Sans Pro" panose="020B0503030403020204" pitchFamily="34" charset="0"/>
              </a:rPr>
              <a:t>bold</a:t>
            </a:r>
            <a:endParaRPr lang="de-DE" sz="2000" b="1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 Black" panose="020B0803030403020204" pitchFamily="34" charset="0"/>
              </a:rPr>
              <a:t>Source</a:t>
            </a:r>
            <a:r>
              <a:rPr lang="de-DE" sz="2000" baseline="0" dirty="0">
                <a:latin typeface="Source Sans Pro Black" panose="020B0803030403020204" pitchFamily="34" charset="0"/>
              </a:rPr>
              <a:t> Sans </a:t>
            </a:r>
            <a:r>
              <a:rPr lang="de-DE" sz="2000" baseline="0" dirty="0" err="1">
                <a:latin typeface="Source Sans Pro Black" panose="020B0803030403020204" pitchFamily="34" charset="0"/>
              </a:rPr>
              <a:t>black</a:t>
            </a:r>
            <a:endParaRPr lang="de-DE" sz="2000" baseline="0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Source</a:t>
            </a:r>
            <a:r>
              <a:rPr lang="de-DE" sz="2000" baseline="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 Serif light</a:t>
            </a:r>
            <a:endParaRPr lang="de-DE" sz="2000" dirty="0">
              <a:latin typeface="Source Serif Pro Light" panose="02040303050405020204" pitchFamily="18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" panose="02040603050405020204" pitchFamily="18" charset="0"/>
              </a:rPr>
              <a:t>Source</a:t>
            </a:r>
            <a:r>
              <a:rPr lang="de-DE" sz="2000" baseline="0" dirty="0">
                <a:latin typeface="Source Serif Pro" panose="02040603050405020204" pitchFamily="18" charset="0"/>
              </a:rPr>
              <a:t> Serif </a:t>
            </a:r>
            <a:r>
              <a:rPr lang="de-DE" sz="2000" baseline="0" dirty="0" err="1">
                <a:latin typeface="Source Serif Pro" panose="02040603050405020204" pitchFamily="18" charset="0"/>
              </a:rPr>
              <a:t>regular</a:t>
            </a:r>
            <a:endParaRPr lang="de-DE" sz="2000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Semibold" panose="02040703050405020204" pitchFamily="18" charset="0"/>
              </a:rPr>
              <a:t>Source</a:t>
            </a:r>
            <a:r>
              <a:rPr lang="de-DE" sz="2000" baseline="0" dirty="0">
                <a:latin typeface="Source Serif Pro Semibold" panose="02040703050405020204" pitchFamily="18" charset="0"/>
              </a:rPr>
              <a:t> Serif </a:t>
            </a:r>
            <a:r>
              <a:rPr lang="de-DE" sz="2000" baseline="0" dirty="0" err="1">
                <a:latin typeface="Source Serif Pro Semibold" panose="02040703050405020204" pitchFamily="18" charset="0"/>
              </a:rPr>
              <a:t>semibold</a:t>
            </a:r>
            <a:endParaRPr lang="de-DE" sz="2000" dirty="0">
              <a:latin typeface="Source Serif Pro Semibold" panose="020407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Serif Pro" panose="02040603050405020204" pitchFamily="18" charset="0"/>
              </a:rPr>
              <a:t>Source</a:t>
            </a:r>
            <a:r>
              <a:rPr lang="de-DE" sz="2000" b="1" baseline="0" dirty="0">
                <a:latin typeface="Source Serif Pro" panose="02040603050405020204" pitchFamily="18" charset="0"/>
              </a:rPr>
              <a:t> Serif </a:t>
            </a:r>
            <a:r>
              <a:rPr lang="de-DE" sz="2000" b="1" baseline="0" dirty="0" err="1">
                <a:latin typeface="Source Serif Pro" panose="02040603050405020204" pitchFamily="18" charset="0"/>
              </a:rPr>
              <a:t>bold</a:t>
            </a:r>
            <a:endParaRPr lang="de-DE" sz="2000" b="1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Black" panose="02040903050405020204" pitchFamily="18" charset="0"/>
              </a:rPr>
              <a:t>Source</a:t>
            </a:r>
            <a:r>
              <a:rPr lang="de-DE" sz="2000" baseline="0" dirty="0">
                <a:latin typeface="Source Serif Pro Black" panose="02040903050405020204" pitchFamily="18" charset="0"/>
              </a:rPr>
              <a:t> Serif </a:t>
            </a:r>
            <a:r>
              <a:rPr lang="de-DE" sz="2000" baseline="0" dirty="0" err="1">
                <a:latin typeface="Source Serif Pro Black" panose="02040903050405020204" pitchFamily="18" charset="0"/>
              </a:rPr>
              <a:t>black</a:t>
            </a:r>
            <a:endParaRPr lang="de-DE" sz="2000" baseline="0" dirty="0">
              <a:latin typeface="Source Serif Pro Black" panose="020409030504050202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EC64FE-F97F-47B8-A536-83CDB10BA0DF}"/>
              </a:ext>
            </a:extLst>
          </p:cNvPr>
          <p:cNvSpPr/>
          <p:nvPr userDrawn="1"/>
        </p:nvSpPr>
        <p:spPr>
          <a:xfrm>
            <a:off x="5317838" y="1859339"/>
            <a:ext cx="3240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Source</a:t>
            </a:r>
            <a:r>
              <a:rPr lang="de-DE" sz="2000" baseline="0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 Code light</a:t>
            </a:r>
            <a:endParaRPr lang="de-DE" sz="2000" dirty="0">
              <a:latin typeface="Source Code Pro Light" panose="020B0409030403020204" pitchFamily="49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" panose="020B0509030403020204" pitchFamily="49" charset="0"/>
              </a:rPr>
              <a:t>Source</a:t>
            </a:r>
            <a:r>
              <a:rPr lang="de-DE" sz="2000" baseline="0" dirty="0">
                <a:latin typeface="Source Code Pro" panose="020B0509030403020204" pitchFamily="49" charset="0"/>
              </a:rPr>
              <a:t> Code </a:t>
            </a:r>
            <a:r>
              <a:rPr lang="de-DE" sz="2000" baseline="0" dirty="0" err="1">
                <a:latin typeface="Source Code Pro" panose="020B0509030403020204" pitchFamily="49" charset="0"/>
              </a:rPr>
              <a:t>regular</a:t>
            </a:r>
            <a:endParaRPr lang="de-DE" sz="2000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Semibold" panose="020B0609030403020204" pitchFamily="49" charset="0"/>
              </a:rPr>
              <a:t>Source</a:t>
            </a:r>
            <a:r>
              <a:rPr lang="de-DE" sz="2000" baseline="0" dirty="0">
                <a:latin typeface="Source Code Pro Semibold" panose="020B0609030403020204" pitchFamily="49" charset="0"/>
              </a:rPr>
              <a:t> Code </a:t>
            </a:r>
            <a:r>
              <a:rPr lang="de-DE" sz="2000" baseline="0" dirty="0" err="1">
                <a:latin typeface="Source Code Pro Semibold" panose="020B0609030403020204" pitchFamily="49" charset="0"/>
              </a:rPr>
              <a:t>semibold</a:t>
            </a:r>
            <a:endParaRPr lang="de-DE" sz="2000" dirty="0">
              <a:latin typeface="Source Code Pro Semibold" panose="020B06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Code Pro" panose="020B0509030403020204" pitchFamily="49" charset="0"/>
              </a:rPr>
              <a:t>Source</a:t>
            </a:r>
            <a:r>
              <a:rPr lang="de-DE" sz="2000" b="1" baseline="0" dirty="0">
                <a:latin typeface="Source Code Pro" panose="020B0509030403020204" pitchFamily="49" charset="0"/>
              </a:rPr>
              <a:t> Code </a:t>
            </a:r>
            <a:r>
              <a:rPr lang="de-DE" sz="2000" b="1" baseline="0" dirty="0" err="1">
                <a:latin typeface="Source Code Pro" panose="020B0509030403020204" pitchFamily="49" charset="0"/>
              </a:rPr>
              <a:t>bold</a:t>
            </a:r>
            <a:endParaRPr lang="de-DE" sz="2000" b="1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Black" panose="020B0809030403020204" pitchFamily="49" charset="0"/>
              </a:rPr>
              <a:t>Source</a:t>
            </a:r>
            <a:r>
              <a:rPr lang="de-DE" sz="2000" baseline="0" dirty="0">
                <a:latin typeface="Source Code Pro Black" panose="020B0809030403020204" pitchFamily="49" charset="0"/>
              </a:rPr>
              <a:t> Code </a:t>
            </a:r>
            <a:r>
              <a:rPr lang="de-DE" sz="2000" baseline="0" dirty="0" err="1">
                <a:latin typeface="Source Code Pro Black" panose="020B0809030403020204" pitchFamily="49" charset="0"/>
              </a:rPr>
              <a:t>black</a:t>
            </a:r>
            <a:endParaRPr lang="de-DE" sz="2000" dirty="0">
              <a:latin typeface="Source Code Pro Black" panose="020B0809030403020204" pitchFamily="49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418109-440A-4652-96D4-FCD81BDF0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F9D96D-C2E5-4945-B756-5C740ED2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2CD133-11B7-4651-97C5-AAD5E2B2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97593-41F5-4D19-9F63-7A01EA9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E6F6327-135E-4A6B-BEDC-8E0CA34A2748}"/>
              </a:ext>
            </a:extLst>
          </p:cNvPr>
          <p:cNvSpPr/>
          <p:nvPr userDrawn="1"/>
        </p:nvSpPr>
        <p:spPr>
          <a:xfrm>
            <a:off x="0" y="2742738"/>
            <a:ext cx="12192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C1808C5-3C6D-451A-914C-6D5FA3EB0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30769"/>
            <a:ext cx="10515600" cy="57606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pPr lvl="0"/>
            <a:r>
              <a:rPr lang="en-US" dirty="0"/>
              <a:t>Thank you for your attention</a:t>
            </a:r>
            <a:r>
              <a:rPr lang="de-DE" dirty="0"/>
              <a:t>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B07B21-ADB3-49B3-81D3-8D81C2A8302A}"/>
              </a:ext>
            </a:extLst>
          </p:cNvPr>
          <p:cNvSpPr/>
          <p:nvPr userDrawn="1"/>
        </p:nvSpPr>
        <p:spPr>
          <a:xfrm>
            <a:off x="0" y="2391082"/>
            <a:ext cx="12192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723152-29A8-400E-B7DD-27D272A53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24118"/>
            <a:ext cx="2625437" cy="480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0CF0C0-0AA9-45DD-8368-04725AE12F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21" y="4654212"/>
            <a:ext cx="783379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CC4A33-362E-4E34-8BEA-B4CA4D4B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82B394-6FC1-4420-88BE-72C645AC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4150A-0E48-4EB4-A686-E8A4C83E9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3A51-0D9D-4772-AEC2-48E534C6AA1D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04C498-444E-47C5-8BF2-3EF7C6AB1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6CF53-F876-4308-880E-9F5A3DE45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8DF515-CA59-4F91-B12F-A6E29661D759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D44AE6-4FE2-5FFD-9E00-A7BB3841797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93113" y="260375"/>
            <a:ext cx="1521374" cy="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efanJuenger/bkggeocode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CldWEqha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s://training.gesis.org/?site=pDetails&amp;pID=0x0AC9B5CFBFFF4FE4B870D4DC61F5FD77" TargetMode="External"/><Relationship Id="rId4" Type="http://schemas.openxmlformats.org/officeDocument/2006/relationships/hyperlink" Target="https://www.youtube.com/watch?v=yfdBrotxcv8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is.org/en/services" TargetMode="External"/><Relationship Id="rId2" Type="http://schemas.openxmlformats.org/officeDocument/2006/relationships/hyperlink" Target="http://www.gesi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is.org/en/services/sharing-knowledge/consulting-and-guidelines/meet-the-expert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w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F540-8F98-45C2-832B-766862C21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bkggeocoder</a:t>
            </a:r>
            <a:r>
              <a:rPr lang="de-DE" dirty="0"/>
              <a:t>: a </a:t>
            </a:r>
            <a:r>
              <a:rPr lang="de-DE" dirty="0" err="1"/>
              <a:t>geocoding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survey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FBC06C-7F2A-4753-B05B-BBAB72503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3100" dirty="0" err="1"/>
              <a:t>Meet</a:t>
            </a:r>
            <a:r>
              <a:rPr lang="de-DE" sz="3100" dirty="0"/>
              <a:t> </a:t>
            </a:r>
            <a:r>
              <a:rPr lang="de-DE" sz="3100" dirty="0" err="1"/>
              <a:t>the</a:t>
            </a:r>
            <a:r>
              <a:rPr lang="de-DE" sz="3100" dirty="0"/>
              <a:t> </a:t>
            </a:r>
            <a:r>
              <a:rPr lang="de-DE" sz="3100" dirty="0" err="1"/>
              <a:t>Experts</a:t>
            </a:r>
            <a:r>
              <a:rPr lang="de-DE" sz="3100" dirty="0"/>
              <a:t>  – GESIS online </a:t>
            </a:r>
            <a:r>
              <a:rPr lang="de-DE" sz="3100" dirty="0" err="1"/>
              <a:t>talks</a:t>
            </a:r>
            <a:endParaRPr lang="de-DE" sz="3100" b="1" i="1" dirty="0">
              <a:latin typeface="Source Sans Pro Semibold" panose="020B0503030403020204" pitchFamily="34" charset="77"/>
            </a:endParaRPr>
          </a:p>
          <a:p>
            <a:r>
              <a:rPr lang="en-US" sz="1900" i="1" dirty="0"/>
              <a:t>Augmenting survey data by linking and harmonization</a:t>
            </a:r>
          </a:p>
          <a:p>
            <a:r>
              <a:rPr lang="de-DE" sz="1500" i="1" dirty="0"/>
              <a:t>Dr. Stefan Jünger, 13th April 2023</a:t>
            </a:r>
          </a:p>
        </p:txBody>
      </p:sp>
    </p:spTree>
    <p:extLst>
      <p:ext uri="{BB962C8B-B14F-4D97-AF65-F5344CB8AC3E}">
        <p14:creationId xmlns:p14="http://schemas.microsoft.com/office/powerpoint/2010/main" val="133445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package: </a:t>
            </a:r>
            <a:r>
              <a:rPr lang="en-US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bkggeocoder</a:t>
            </a:r>
            <a:endParaRPr lang="en-US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Access to BKG geocoding API and address database</a:t>
            </a:r>
          </a:p>
          <a:p>
            <a:r>
              <a:rPr lang="en-US" sz="2400"/>
              <a:t>Can be used online &amp; offline</a:t>
            </a:r>
          </a:p>
          <a:p>
            <a:r>
              <a:rPr lang="en-US" sz="2400"/>
              <a:t>Provides more than ‘just’ geocoordinates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/>
              <a:t>Developed by</a:t>
            </a:r>
          </a:p>
          <a:p>
            <a:r>
              <a:rPr lang="en-US" sz="2400"/>
              <a:t>Stefan Jünger: </a:t>
            </a:r>
            <a:r>
              <a:rPr lang="en-US" sz="1800"/>
              <a:t>https://github.com/StefanJuenger </a:t>
            </a:r>
          </a:p>
          <a:p>
            <a:r>
              <a:rPr lang="en-US" sz="2400"/>
              <a:t>Jonas Lieth: </a:t>
            </a:r>
            <a:r>
              <a:rPr lang="en-US" sz="1800"/>
              <a:t>https://github.com/JsLth</a:t>
            </a:r>
            <a:endParaRPr lang="en-US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82BD06-8F88-EA19-5DFF-FF3795F76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8" y="2433263"/>
            <a:ext cx="2540111" cy="294221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89E4838-D41A-0702-3648-637F23AFE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92" y="348737"/>
            <a:ext cx="1303993" cy="9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F268499-0CF0-0E18-C5A1-0766474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Addresses</a:t>
            </a:r>
            <a:r>
              <a:rPr lang="de-DE" dirty="0"/>
              <a:t>: Leibniz </a:t>
            </a:r>
            <a:r>
              <a:rPr lang="de-DE" dirty="0" err="1"/>
              <a:t>institutes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B7FBF8F-365F-278B-0827-5DD8C1C0F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6801"/>
            <a:ext cx="10515600" cy="362954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90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FD4EEB-21CB-0B52-25B4-2DCA0EC1D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3" y="1413933"/>
            <a:ext cx="11676193" cy="4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5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F268499-0CF0-0E18-C5A1-0766474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bkg_geocode</a:t>
            </a:r>
            <a:r>
              <a:rPr lang="de-DE" dirty="0">
                <a:latin typeface="Source Code Pro" panose="020B0509030403020204" pitchFamily="49" charset="0"/>
                <a:ea typeface="Source Code Pro" panose="020B0509030403020204" pitchFamily="49" charset="0"/>
              </a:rPr>
              <a:t>() </a:t>
            </a:r>
            <a:r>
              <a:rPr lang="de-DE" dirty="0"/>
              <a:t>(BKG API </a:t>
            </a:r>
            <a:r>
              <a:rPr lang="de-DE" dirty="0" err="1"/>
              <a:t>access</a:t>
            </a:r>
            <a:r>
              <a:rPr lang="de-DE" dirty="0"/>
              <a:t>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40DC07-2FB2-CE44-C5B5-83A53B9D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668" y="1915042"/>
            <a:ext cx="9648663" cy="469855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02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D0FA6EE-BD81-4799-FAB6-21B4CA4C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9" y="569364"/>
            <a:ext cx="11489381" cy="57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F268499-0CF0-0E18-C5A1-0766474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More than just geocoordinates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00003E-A338-032F-ED54-6408CA527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964751"/>
            <a:ext cx="8026400" cy="428153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32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CC9756D-6A8C-ECFD-6ACE-2B97B464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" y="356051"/>
            <a:ext cx="11521442" cy="61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F268499-0CF0-0E18-C5A1-0766474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edited</a:t>
            </a:r>
            <a:r>
              <a:rPr lang="de-DE" dirty="0"/>
              <a:t> </a:t>
            </a:r>
            <a:r>
              <a:rPr lang="de-DE" dirty="0" err="1"/>
              <a:t>addresses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C0DB4E-4D09-1750-6659-FC1513EA2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6" y="2435236"/>
            <a:ext cx="9939867" cy="386184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06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01BEE2-D43D-6189-C29B-84D139ED8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6" y="1211892"/>
            <a:ext cx="11413068" cy="44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C26574B4-12B2-5F92-7643-CD0846585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90" y="438151"/>
            <a:ext cx="12706348" cy="63531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4323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F9872-7264-45E6-85BB-6B25FFCD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Speaker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8AA5C689-A356-453F-BF14-5544F7803CB1}"/>
              </a:ext>
            </a:extLst>
          </p:cNvPr>
          <p:cNvSpPr txBox="1">
            <a:spLocks/>
          </p:cNvSpPr>
          <p:nvPr/>
        </p:nvSpPr>
        <p:spPr>
          <a:xfrm>
            <a:off x="2339751" y="2622085"/>
            <a:ext cx="7623757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58748F"/>
                </a:solidFill>
              </a:rPr>
              <a:t>Dr. Stefan Jünger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Researcher, Deputy Head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Team Survey Data Augmentation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GESIS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2013, Dr. rer. pol. University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Cologne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interests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political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environmental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attitudes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georeferencing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open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  stefan.juenger@gesis.org</a:t>
            </a:r>
          </a:p>
          <a:p>
            <a:endParaRPr lang="de-DE" sz="1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1F88443-9CC3-42C7-BAB5-AF8D7C1B4876}"/>
              </a:ext>
            </a:extLst>
          </p:cNvPr>
          <p:cNvSpPr txBox="1">
            <a:spLocks/>
          </p:cNvSpPr>
          <p:nvPr/>
        </p:nvSpPr>
        <p:spPr>
          <a:xfrm>
            <a:off x="395536" y="2622085"/>
            <a:ext cx="1800200" cy="230425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Picture?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800" dirty="0"/>
              <a:t> </a:t>
            </a:r>
          </a:p>
        </p:txBody>
      </p:sp>
      <p:pic>
        <p:nvPicPr>
          <p:cNvPr id="4" name="Grafik 3" descr="Ein Bild, das Person, Mann, Wand, Im Haus enthält.&#10;&#10;Automatisch generierte Beschreibung">
            <a:extLst>
              <a:ext uri="{FF2B5EF4-FFF2-40B4-BE49-F238E27FC236}">
                <a16:creationId xmlns:a16="http://schemas.microsoft.com/office/drawing/2014/main" id="{C4998EB6-AE6B-6278-77EB-2142A127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8254"/>
            <a:ext cx="1800200" cy="23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6">
            <a:extLst>
              <a:ext uri="{FF2B5EF4-FFF2-40B4-BE49-F238E27FC236}">
                <a16:creationId xmlns:a16="http://schemas.microsoft.com/office/drawing/2014/main" id="{B97F93C2-EE96-C496-B44E-2C7D0332E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r="6938"/>
          <a:stretch/>
        </p:blipFill>
        <p:spPr>
          <a:xfrm>
            <a:off x="2570484" y="372418"/>
            <a:ext cx="8991867" cy="6377293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9011BDB-8F6D-6FCD-9702-535955EB8541}"/>
              </a:ext>
            </a:extLst>
          </p:cNvPr>
          <p:cNvSpPr txBox="1">
            <a:spLocks/>
          </p:cNvSpPr>
          <p:nvPr/>
        </p:nvSpPr>
        <p:spPr>
          <a:xfrm>
            <a:off x="838200" y="1258159"/>
            <a:ext cx="4668826" cy="4918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project contexts may not allow online geocoding due to missing informed consent…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…we developed an offline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geocoder for these cases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7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C2676-3DD0-FF92-0657-688FA518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Offline </a:t>
            </a:r>
            <a:r>
              <a:rPr lang="de-DE" dirty="0" err="1"/>
              <a:t>geocoder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C2B140A-6AFE-9F91-9AC6-54955420D248}"/>
              </a:ext>
            </a:extLst>
          </p:cNvPr>
          <p:cNvSpPr/>
          <p:nvPr/>
        </p:nvSpPr>
        <p:spPr>
          <a:xfrm>
            <a:off x="4400553" y="1997869"/>
            <a:ext cx="1438276" cy="1038225"/>
          </a:xfrm>
          <a:prstGeom prst="roundRect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Group </a:t>
            </a:r>
            <a:r>
              <a:rPr lang="de-DE" sz="1400" dirty="0" err="1">
                <a:solidFill>
                  <a:schemeClr val="tx1"/>
                </a:solidFill>
              </a:rPr>
              <a:t>by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zip</a:t>
            </a:r>
            <a:r>
              <a:rPr lang="de-DE" sz="1400" dirty="0">
                <a:solidFill>
                  <a:schemeClr val="tx1"/>
                </a:solidFill>
              </a:rPr>
              <a:t> code / </a:t>
            </a:r>
            <a:r>
              <a:rPr lang="de-DE" sz="1400" dirty="0" err="1">
                <a:solidFill>
                  <a:schemeClr val="tx1"/>
                </a:solidFill>
              </a:rPr>
              <a:t>place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combinations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Zylinder 5">
            <a:extLst>
              <a:ext uri="{FF2B5EF4-FFF2-40B4-BE49-F238E27FC236}">
                <a16:creationId xmlns:a16="http://schemas.microsoft.com/office/drawing/2014/main" id="{605446FC-B6C9-1F85-65A6-DCFF40ADA992}"/>
              </a:ext>
            </a:extLst>
          </p:cNvPr>
          <p:cNvSpPr/>
          <p:nvPr/>
        </p:nvSpPr>
        <p:spPr>
          <a:xfrm>
            <a:off x="1528762" y="1997869"/>
            <a:ext cx="1433515" cy="103822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(Survey)</a:t>
            </a:r>
          </a:p>
          <a:p>
            <a:pPr algn="ctr"/>
            <a:r>
              <a:rPr lang="de-DE" sz="1400" dirty="0" err="1"/>
              <a:t>addresses</a:t>
            </a:r>
            <a:endParaRPr lang="de-DE" sz="1400" dirty="0"/>
          </a:p>
        </p:txBody>
      </p:sp>
      <p:sp>
        <p:nvSpPr>
          <p:cNvPr id="7" name="Zylinder 6">
            <a:extLst>
              <a:ext uri="{FF2B5EF4-FFF2-40B4-BE49-F238E27FC236}">
                <a16:creationId xmlns:a16="http://schemas.microsoft.com/office/drawing/2014/main" id="{0F7F71FD-01A4-763E-7092-DED719CE177C}"/>
              </a:ext>
            </a:extLst>
          </p:cNvPr>
          <p:cNvSpPr/>
          <p:nvPr/>
        </p:nvSpPr>
        <p:spPr>
          <a:xfrm>
            <a:off x="10177462" y="1997869"/>
            <a:ext cx="1438276" cy="1050131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BKG </a:t>
            </a:r>
            <a:r>
              <a:rPr lang="de-DE" sz="1400" dirty="0" err="1"/>
              <a:t>address</a:t>
            </a:r>
            <a:r>
              <a:rPr lang="de-DE" sz="1400" dirty="0"/>
              <a:t> </a:t>
            </a:r>
            <a:r>
              <a:rPr lang="de-DE" sz="1400" dirty="0" err="1"/>
              <a:t>database</a:t>
            </a:r>
            <a:endParaRPr lang="de-DE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CFCA046-2AE6-ACA5-909B-6AC4298A4F01}"/>
              </a:ext>
            </a:extLst>
          </p:cNvPr>
          <p:cNvSpPr/>
          <p:nvPr/>
        </p:nvSpPr>
        <p:spPr>
          <a:xfrm>
            <a:off x="7300910" y="1997869"/>
            <a:ext cx="1438276" cy="1050131"/>
          </a:xfrm>
          <a:prstGeom prst="roundRect">
            <a:avLst/>
          </a:prstGeom>
          <a:solidFill>
            <a:srgbClr val="FF6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Record</a:t>
            </a:r>
            <a:r>
              <a:rPr lang="de-DE" sz="1400" dirty="0"/>
              <a:t> </a:t>
            </a:r>
            <a:r>
              <a:rPr lang="de-DE" sz="1400" dirty="0" err="1"/>
              <a:t>linkage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I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71743C8-77D2-414E-5A99-E3DEEAB634AC}"/>
              </a:ext>
            </a:extLst>
          </p:cNvPr>
          <p:cNvCxnSpPr>
            <a:stCxn id="6" idx="4"/>
            <a:endCxn id="5" idx="1"/>
          </p:cNvCxnSpPr>
          <p:nvPr/>
        </p:nvCxnSpPr>
        <p:spPr>
          <a:xfrm>
            <a:off x="2962277" y="2516982"/>
            <a:ext cx="143827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99BC87D-B2C0-F539-5A47-98384C51B3EC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5838829" y="2516982"/>
            <a:ext cx="1462081" cy="59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9316BFA-BBE3-DE98-0184-ADE20BE69D92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739186" y="2522935"/>
            <a:ext cx="143827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6BC844FC-53C9-8891-F873-B492ABB177EE}"/>
              </a:ext>
            </a:extLst>
          </p:cNvPr>
          <p:cNvSpPr txBox="1"/>
          <p:nvPr/>
        </p:nvSpPr>
        <p:spPr>
          <a:xfrm rot="16200000">
            <a:off x="297405" y="233231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 1</a:t>
            </a:r>
          </a:p>
        </p:txBody>
      </p:sp>
      <p:sp>
        <p:nvSpPr>
          <p:cNvPr id="83" name="Foliennummernplatzhalter 3">
            <a:extLst>
              <a:ext uri="{FF2B5EF4-FFF2-40B4-BE49-F238E27FC236}">
                <a16:creationId xmlns:a16="http://schemas.microsoft.com/office/drawing/2014/main" id="{AC0EF95A-1260-4D3C-DE99-1AF872B2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6DEF79-D5F3-42ED-9335-D73AD216BB5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1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C2676-3DD0-FF92-0657-688FA518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Offline </a:t>
            </a:r>
            <a:r>
              <a:rPr lang="de-DE" dirty="0" err="1"/>
              <a:t>geocoder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C2B140A-6AFE-9F91-9AC6-54955420D248}"/>
              </a:ext>
            </a:extLst>
          </p:cNvPr>
          <p:cNvSpPr/>
          <p:nvPr/>
        </p:nvSpPr>
        <p:spPr>
          <a:xfrm>
            <a:off x="4400553" y="1997869"/>
            <a:ext cx="1438276" cy="1038225"/>
          </a:xfrm>
          <a:prstGeom prst="roundRect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Group </a:t>
            </a:r>
            <a:r>
              <a:rPr lang="de-DE" sz="1400" dirty="0" err="1">
                <a:solidFill>
                  <a:schemeClr val="tx1"/>
                </a:solidFill>
              </a:rPr>
              <a:t>by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zip</a:t>
            </a:r>
            <a:r>
              <a:rPr lang="de-DE" sz="1400" dirty="0">
                <a:solidFill>
                  <a:schemeClr val="tx1"/>
                </a:solidFill>
              </a:rPr>
              <a:t> code / </a:t>
            </a:r>
            <a:r>
              <a:rPr lang="de-DE" sz="1400" dirty="0" err="1">
                <a:solidFill>
                  <a:schemeClr val="tx1"/>
                </a:solidFill>
              </a:rPr>
              <a:t>place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combinations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Zylinder 5">
            <a:extLst>
              <a:ext uri="{FF2B5EF4-FFF2-40B4-BE49-F238E27FC236}">
                <a16:creationId xmlns:a16="http://schemas.microsoft.com/office/drawing/2014/main" id="{605446FC-B6C9-1F85-65A6-DCFF40ADA992}"/>
              </a:ext>
            </a:extLst>
          </p:cNvPr>
          <p:cNvSpPr/>
          <p:nvPr/>
        </p:nvSpPr>
        <p:spPr>
          <a:xfrm>
            <a:off x="1528762" y="1997869"/>
            <a:ext cx="1433515" cy="103822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(Survey)</a:t>
            </a:r>
          </a:p>
          <a:p>
            <a:pPr algn="ctr"/>
            <a:r>
              <a:rPr lang="de-DE" sz="1400" dirty="0" err="1"/>
              <a:t>addresses</a:t>
            </a:r>
            <a:endParaRPr lang="de-DE" sz="1400" dirty="0"/>
          </a:p>
        </p:txBody>
      </p:sp>
      <p:sp>
        <p:nvSpPr>
          <p:cNvPr id="7" name="Zylinder 6">
            <a:extLst>
              <a:ext uri="{FF2B5EF4-FFF2-40B4-BE49-F238E27FC236}">
                <a16:creationId xmlns:a16="http://schemas.microsoft.com/office/drawing/2014/main" id="{0F7F71FD-01A4-763E-7092-DED719CE177C}"/>
              </a:ext>
            </a:extLst>
          </p:cNvPr>
          <p:cNvSpPr/>
          <p:nvPr/>
        </p:nvSpPr>
        <p:spPr>
          <a:xfrm>
            <a:off x="10177462" y="1997869"/>
            <a:ext cx="1438276" cy="1050131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BKG </a:t>
            </a:r>
            <a:r>
              <a:rPr lang="de-DE" sz="1400" dirty="0" err="1"/>
              <a:t>address</a:t>
            </a:r>
            <a:r>
              <a:rPr lang="de-DE" sz="1400" dirty="0"/>
              <a:t> </a:t>
            </a:r>
            <a:r>
              <a:rPr lang="de-DE" sz="1400" dirty="0" err="1"/>
              <a:t>database</a:t>
            </a:r>
            <a:endParaRPr lang="de-DE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CFCA046-2AE6-ACA5-909B-6AC4298A4F01}"/>
              </a:ext>
            </a:extLst>
          </p:cNvPr>
          <p:cNvSpPr/>
          <p:nvPr/>
        </p:nvSpPr>
        <p:spPr>
          <a:xfrm>
            <a:off x="7300910" y="1997869"/>
            <a:ext cx="1438276" cy="1050131"/>
          </a:xfrm>
          <a:prstGeom prst="roundRect">
            <a:avLst/>
          </a:prstGeom>
          <a:solidFill>
            <a:srgbClr val="FF6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Record</a:t>
            </a:r>
            <a:r>
              <a:rPr lang="de-DE" sz="1400" dirty="0"/>
              <a:t> </a:t>
            </a:r>
            <a:r>
              <a:rPr lang="de-DE" sz="1400" dirty="0" err="1"/>
              <a:t>linkage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I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71743C8-77D2-414E-5A99-E3DEEAB634AC}"/>
              </a:ext>
            </a:extLst>
          </p:cNvPr>
          <p:cNvCxnSpPr>
            <a:stCxn id="6" idx="4"/>
            <a:endCxn id="5" idx="1"/>
          </p:cNvCxnSpPr>
          <p:nvPr/>
        </p:nvCxnSpPr>
        <p:spPr>
          <a:xfrm>
            <a:off x="2962277" y="2516982"/>
            <a:ext cx="143827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99BC87D-B2C0-F539-5A47-98384C51B3EC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5838829" y="2516982"/>
            <a:ext cx="1462081" cy="59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9316BFA-BBE3-DE98-0184-ADE20BE69D92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739186" y="2522935"/>
            <a:ext cx="143827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1EDC4DA-77C1-D592-C04A-78599C202D1C}"/>
              </a:ext>
            </a:extLst>
          </p:cNvPr>
          <p:cNvSpPr/>
          <p:nvPr/>
        </p:nvSpPr>
        <p:spPr>
          <a:xfrm>
            <a:off x="4424359" y="3586162"/>
            <a:ext cx="1438276" cy="1050131"/>
          </a:xfrm>
          <a:prstGeom prst="roundRect">
            <a:avLst/>
          </a:prstGeom>
          <a:solidFill>
            <a:srgbClr val="FF6100"/>
          </a:solidFill>
          <a:ln>
            <a:solidFill>
              <a:srgbClr val="FF6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Record</a:t>
            </a:r>
            <a:r>
              <a:rPr lang="de-DE" sz="1400" dirty="0"/>
              <a:t> </a:t>
            </a:r>
            <a:r>
              <a:rPr lang="de-DE" sz="1400" dirty="0" err="1"/>
              <a:t>linkage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II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0599EC8-3170-2155-B6E5-E4FBD20E5389}"/>
              </a:ext>
            </a:extLst>
          </p:cNvPr>
          <p:cNvCxnSpPr>
            <a:cxnSpLocks/>
          </p:cNvCxnSpPr>
          <p:nvPr/>
        </p:nvCxnSpPr>
        <p:spPr>
          <a:xfrm>
            <a:off x="1528762" y="3317081"/>
            <a:ext cx="1008697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E8F8D21-65BC-930D-89E5-1726632124E5}"/>
              </a:ext>
            </a:extLst>
          </p:cNvPr>
          <p:cNvSpPr/>
          <p:nvPr/>
        </p:nvSpPr>
        <p:spPr>
          <a:xfrm>
            <a:off x="1528762" y="3598068"/>
            <a:ext cx="1438276" cy="1038225"/>
          </a:xfrm>
          <a:prstGeom prst="roundRect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Extract </a:t>
            </a:r>
            <a:r>
              <a:rPr lang="de-DE" sz="1400" dirty="0" err="1">
                <a:solidFill>
                  <a:schemeClr val="tx1"/>
                </a:solidFill>
              </a:rPr>
              <a:t>street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house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number</a:t>
            </a:r>
            <a:r>
              <a:rPr lang="de-DE" sz="1400" dirty="0">
                <a:solidFill>
                  <a:schemeClr val="tx1"/>
                </a:solidFill>
              </a:rPr>
              <a:t> (</a:t>
            </a:r>
            <a:r>
              <a:rPr lang="de-DE" sz="1400" dirty="0" err="1">
                <a:solidFill>
                  <a:schemeClr val="tx1"/>
                </a:solidFill>
              </a:rPr>
              <a:t>grouped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009BD09-1058-1F14-7D0D-6DFB92918735}"/>
              </a:ext>
            </a:extLst>
          </p:cNvPr>
          <p:cNvCxnSpPr>
            <a:stCxn id="18" idx="3"/>
            <a:endCxn id="15" idx="1"/>
          </p:cNvCxnSpPr>
          <p:nvPr/>
        </p:nvCxnSpPr>
        <p:spPr>
          <a:xfrm flipV="1">
            <a:off x="2967038" y="4111228"/>
            <a:ext cx="1457321" cy="59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7305C9C-BC7F-8BFE-3C4E-5A35B110EDAE}"/>
              </a:ext>
            </a:extLst>
          </p:cNvPr>
          <p:cNvCxnSpPr>
            <a:stCxn id="6" idx="3"/>
            <a:endCxn id="18" idx="0"/>
          </p:cNvCxnSpPr>
          <p:nvPr/>
        </p:nvCxnSpPr>
        <p:spPr>
          <a:xfrm>
            <a:off x="2245520" y="3036094"/>
            <a:ext cx="2380" cy="5619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ylinder 41">
            <a:extLst>
              <a:ext uri="{FF2B5EF4-FFF2-40B4-BE49-F238E27FC236}">
                <a16:creationId xmlns:a16="http://schemas.microsoft.com/office/drawing/2014/main" id="{78873D42-2BFA-245E-3CAF-D18561CD1B93}"/>
              </a:ext>
            </a:extLst>
          </p:cNvPr>
          <p:cNvSpPr/>
          <p:nvPr/>
        </p:nvSpPr>
        <p:spPr>
          <a:xfrm>
            <a:off x="7300910" y="3586162"/>
            <a:ext cx="1438276" cy="1050131"/>
          </a:xfrm>
          <a:prstGeom prst="can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Address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excerpt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grouped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DD32BDD-DF53-AC0B-93FF-3A1BFE542F8A}"/>
              </a:ext>
            </a:extLst>
          </p:cNvPr>
          <p:cNvCxnSpPr>
            <a:stCxn id="8" idx="2"/>
            <a:endCxn id="42" idx="1"/>
          </p:cNvCxnSpPr>
          <p:nvPr/>
        </p:nvCxnSpPr>
        <p:spPr>
          <a:xfrm>
            <a:off x="8020048" y="3048000"/>
            <a:ext cx="0" cy="5381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5D50E12B-C499-8DC4-C76B-C1B7767A880C}"/>
              </a:ext>
            </a:extLst>
          </p:cNvPr>
          <p:cNvCxnSpPr>
            <a:stCxn id="42" idx="2"/>
            <a:endCxn id="15" idx="3"/>
          </p:cNvCxnSpPr>
          <p:nvPr/>
        </p:nvCxnSpPr>
        <p:spPr>
          <a:xfrm flipH="1">
            <a:off x="5862635" y="4111228"/>
            <a:ext cx="143827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6BC844FC-53C9-8891-F873-B492ABB177EE}"/>
              </a:ext>
            </a:extLst>
          </p:cNvPr>
          <p:cNvSpPr txBox="1"/>
          <p:nvPr/>
        </p:nvSpPr>
        <p:spPr>
          <a:xfrm rot="16200000">
            <a:off x="297405" y="233231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 1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7E1BE998-3788-C0C9-310E-178132B4E848}"/>
              </a:ext>
            </a:extLst>
          </p:cNvPr>
          <p:cNvSpPr txBox="1"/>
          <p:nvPr/>
        </p:nvSpPr>
        <p:spPr>
          <a:xfrm rot="16200000">
            <a:off x="297406" y="392656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7977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C2676-3DD0-FF92-0657-688FA518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Offline </a:t>
            </a:r>
            <a:r>
              <a:rPr lang="de-DE" dirty="0" err="1"/>
              <a:t>geocoder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C2B140A-6AFE-9F91-9AC6-54955420D248}"/>
              </a:ext>
            </a:extLst>
          </p:cNvPr>
          <p:cNvSpPr/>
          <p:nvPr/>
        </p:nvSpPr>
        <p:spPr>
          <a:xfrm>
            <a:off x="4400553" y="1997869"/>
            <a:ext cx="1438276" cy="1038225"/>
          </a:xfrm>
          <a:prstGeom prst="roundRect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Group </a:t>
            </a:r>
            <a:r>
              <a:rPr lang="de-DE" sz="1400" dirty="0" err="1">
                <a:solidFill>
                  <a:schemeClr val="tx1"/>
                </a:solidFill>
              </a:rPr>
              <a:t>by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zip</a:t>
            </a:r>
            <a:r>
              <a:rPr lang="de-DE" sz="1400" dirty="0">
                <a:solidFill>
                  <a:schemeClr val="tx1"/>
                </a:solidFill>
              </a:rPr>
              <a:t> code / </a:t>
            </a:r>
            <a:r>
              <a:rPr lang="de-DE" sz="1400" dirty="0" err="1">
                <a:solidFill>
                  <a:schemeClr val="tx1"/>
                </a:solidFill>
              </a:rPr>
              <a:t>place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combinations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Zylinder 5">
            <a:extLst>
              <a:ext uri="{FF2B5EF4-FFF2-40B4-BE49-F238E27FC236}">
                <a16:creationId xmlns:a16="http://schemas.microsoft.com/office/drawing/2014/main" id="{605446FC-B6C9-1F85-65A6-DCFF40ADA992}"/>
              </a:ext>
            </a:extLst>
          </p:cNvPr>
          <p:cNvSpPr/>
          <p:nvPr/>
        </p:nvSpPr>
        <p:spPr>
          <a:xfrm>
            <a:off x="1528762" y="1997869"/>
            <a:ext cx="1433515" cy="103822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(Survey)</a:t>
            </a:r>
          </a:p>
          <a:p>
            <a:pPr algn="ctr"/>
            <a:r>
              <a:rPr lang="de-DE" sz="1400" dirty="0" err="1"/>
              <a:t>addresses</a:t>
            </a:r>
            <a:endParaRPr lang="de-DE" sz="1400" dirty="0"/>
          </a:p>
        </p:txBody>
      </p:sp>
      <p:sp>
        <p:nvSpPr>
          <p:cNvPr id="7" name="Zylinder 6">
            <a:extLst>
              <a:ext uri="{FF2B5EF4-FFF2-40B4-BE49-F238E27FC236}">
                <a16:creationId xmlns:a16="http://schemas.microsoft.com/office/drawing/2014/main" id="{0F7F71FD-01A4-763E-7092-DED719CE177C}"/>
              </a:ext>
            </a:extLst>
          </p:cNvPr>
          <p:cNvSpPr/>
          <p:nvPr/>
        </p:nvSpPr>
        <p:spPr>
          <a:xfrm>
            <a:off x="10177462" y="1997869"/>
            <a:ext cx="1438276" cy="1050131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BKG </a:t>
            </a:r>
            <a:r>
              <a:rPr lang="de-DE" sz="1400" dirty="0" err="1"/>
              <a:t>address</a:t>
            </a:r>
            <a:r>
              <a:rPr lang="de-DE" sz="1400" dirty="0"/>
              <a:t> </a:t>
            </a:r>
            <a:r>
              <a:rPr lang="de-DE" sz="1400" dirty="0" err="1"/>
              <a:t>database</a:t>
            </a:r>
            <a:endParaRPr lang="de-DE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CFCA046-2AE6-ACA5-909B-6AC4298A4F01}"/>
              </a:ext>
            </a:extLst>
          </p:cNvPr>
          <p:cNvSpPr/>
          <p:nvPr/>
        </p:nvSpPr>
        <p:spPr>
          <a:xfrm>
            <a:off x="7300910" y="1997869"/>
            <a:ext cx="1438276" cy="1050131"/>
          </a:xfrm>
          <a:prstGeom prst="roundRect">
            <a:avLst/>
          </a:prstGeom>
          <a:solidFill>
            <a:srgbClr val="FF6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Record</a:t>
            </a:r>
            <a:r>
              <a:rPr lang="de-DE" sz="1400" dirty="0"/>
              <a:t> </a:t>
            </a:r>
            <a:r>
              <a:rPr lang="de-DE" sz="1400" dirty="0" err="1"/>
              <a:t>linkage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I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71743C8-77D2-414E-5A99-E3DEEAB634AC}"/>
              </a:ext>
            </a:extLst>
          </p:cNvPr>
          <p:cNvCxnSpPr>
            <a:stCxn id="6" idx="4"/>
            <a:endCxn id="5" idx="1"/>
          </p:cNvCxnSpPr>
          <p:nvPr/>
        </p:nvCxnSpPr>
        <p:spPr>
          <a:xfrm>
            <a:off x="2962277" y="2516982"/>
            <a:ext cx="143827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99BC87D-B2C0-F539-5A47-98384C51B3EC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5838829" y="2516982"/>
            <a:ext cx="1462081" cy="59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9316BFA-BBE3-DE98-0184-ADE20BE69D92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739186" y="2522935"/>
            <a:ext cx="143827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1EDC4DA-77C1-D592-C04A-78599C202D1C}"/>
              </a:ext>
            </a:extLst>
          </p:cNvPr>
          <p:cNvSpPr/>
          <p:nvPr/>
        </p:nvSpPr>
        <p:spPr>
          <a:xfrm>
            <a:off x="4424359" y="3586162"/>
            <a:ext cx="1438276" cy="1050131"/>
          </a:xfrm>
          <a:prstGeom prst="roundRect">
            <a:avLst/>
          </a:prstGeom>
          <a:solidFill>
            <a:srgbClr val="FF6100"/>
          </a:solidFill>
          <a:ln>
            <a:solidFill>
              <a:srgbClr val="FF6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Record</a:t>
            </a:r>
            <a:r>
              <a:rPr lang="de-DE" sz="1400" dirty="0"/>
              <a:t> </a:t>
            </a:r>
            <a:r>
              <a:rPr lang="de-DE" sz="1400" dirty="0" err="1"/>
              <a:t>linkage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II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0599EC8-3170-2155-B6E5-E4FBD20E5389}"/>
              </a:ext>
            </a:extLst>
          </p:cNvPr>
          <p:cNvCxnSpPr>
            <a:cxnSpLocks/>
          </p:cNvCxnSpPr>
          <p:nvPr/>
        </p:nvCxnSpPr>
        <p:spPr>
          <a:xfrm>
            <a:off x="1528762" y="3317081"/>
            <a:ext cx="1008697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E8F8D21-65BC-930D-89E5-1726632124E5}"/>
              </a:ext>
            </a:extLst>
          </p:cNvPr>
          <p:cNvSpPr/>
          <p:nvPr/>
        </p:nvSpPr>
        <p:spPr>
          <a:xfrm>
            <a:off x="1528762" y="3598068"/>
            <a:ext cx="1438276" cy="1038225"/>
          </a:xfrm>
          <a:prstGeom prst="roundRect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Extract </a:t>
            </a:r>
            <a:r>
              <a:rPr lang="de-DE" sz="1400" dirty="0" err="1">
                <a:solidFill>
                  <a:schemeClr val="tx1"/>
                </a:solidFill>
              </a:rPr>
              <a:t>street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house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number</a:t>
            </a:r>
            <a:r>
              <a:rPr lang="de-DE" sz="1400" dirty="0">
                <a:solidFill>
                  <a:schemeClr val="tx1"/>
                </a:solidFill>
              </a:rPr>
              <a:t> (</a:t>
            </a:r>
            <a:r>
              <a:rPr lang="de-DE" sz="1400" dirty="0" err="1">
                <a:solidFill>
                  <a:schemeClr val="tx1"/>
                </a:solidFill>
              </a:rPr>
              <a:t>grouped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009BD09-1058-1F14-7D0D-6DFB92918735}"/>
              </a:ext>
            </a:extLst>
          </p:cNvPr>
          <p:cNvCxnSpPr>
            <a:stCxn id="18" idx="3"/>
            <a:endCxn id="15" idx="1"/>
          </p:cNvCxnSpPr>
          <p:nvPr/>
        </p:nvCxnSpPr>
        <p:spPr>
          <a:xfrm flipV="1">
            <a:off x="2967038" y="4111228"/>
            <a:ext cx="1457321" cy="59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7305C9C-BC7F-8BFE-3C4E-5A35B110EDAE}"/>
              </a:ext>
            </a:extLst>
          </p:cNvPr>
          <p:cNvCxnSpPr>
            <a:stCxn id="6" idx="3"/>
            <a:endCxn id="18" idx="0"/>
          </p:cNvCxnSpPr>
          <p:nvPr/>
        </p:nvCxnSpPr>
        <p:spPr>
          <a:xfrm>
            <a:off x="2245520" y="3036094"/>
            <a:ext cx="2380" cy="5619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ylinder 41">
            <a:extLst>
              <a:ext uri="{FF2B5EF4-FFF2-40B4-BE49-F238E27FC236}">
                <a16:creationId xmlns:a16="http://schemas.microsoft.com/office/drawing/2014/main" id="{78873D42-2BFA-245E-3CAF-D18561CD1B93}"/>
              </a:ext>
            </a:extLst>
          </p:cNvPr>
          <p:cNvSpPr/>
          <p:nvPr/>
        </p:nvSpPr>
        <p:spPr>
          <a:xfrm>
            <a:off x="7300910" y="3586162"/>
            <a:ext cx="1438276" cy="1050131"/>
          </a:xfrm>
          <a:prstGeom prst="can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Address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excerpt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grouped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DD32BDD-DF53-AC0B-93FF-3A1BFE542F8A}"/>
              </a:ext>
            </a:extLst>
          </p:cNvPr>
          <p:cNvCxnSpPr>
            <a:stCxn id="8" idx="2"/>
            <a:endCxn id="42" idx="1"/>
          </p:cNvCxnSpPr>
          <p:nvPr/>
        </p:nvCxnSpPr>
        <p:spPr>
          <a:xfrm>
            <a:off x="8020048" y="3048000"/>
            <a:ext cx="0" cy="5381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5D50E12B-C499-8DC4-C76B-C1B7767A880C}"/>
              </a:ext>
            </a:extLst>
          </p:cNvPr>
          <p:cNvCxnSpPr>
            <a:stCxn id="42" idx="2"/>
            <a:endCxn id="15" idx="3"/>
          </p:cNvCxnSpPr>
          <p:nvPr/>
        </p:nvCxnSpPr>
        <p:spPr>
          <a:xfrm flipH="1">
            <a:off x="5862635" y="4111228"/>
            <a:ext cx="143827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73B7947C-60DE-B04C-3411-F710E22BF01F}"/>
              </a:ext>
            </a:extLst>
          </p:cNvPr>
          <p:cNvCxnSpPr>
            <a:cxnSpLocks/>
          </p:cNvCxnSpPr>
          <p:nvPr/>
        </p:nvCxnSpPr>
        <p:spPr>
          <a:xfrm>
            <a:off x="1528762" y="4914900"/>
            <a:ext cx="1008697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9C5AF58-E212-576E-15D7-0818D756F391}"/>
              </a:ext>
            </a:extLst>
          </p:cNvPr>
          <p:cNvSpPr/>
          <p:nvPr/>
        </p:nvSpPr>
        <p:spPr>
          <a:xfrm>
            <a:off x="4424359" y="5185171"/>
            <a:ext cx="1438276" cy="1038225"/>
          </a:xfrm>
          <a:prstGeom prst="roundRect">
            <a:avLst/>
          </a:prstGeom>
          <a:solidFill>
            <a:schemeClr val="bg1"/>
          </a:solidFill>
          <a:ln>
            <a:solidFill>
              <a:srgbClr val="58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Data </a:t>
            </a:r>
            <a:r>
              <a:rPr lang="de-DE" sz="1400" dirty="0" err="1">
                <a:solidFill>
                  <a:schemeClr val="tx1"/>
                </a:solidFill>
              </a:rPr>
              <a:t>cleaning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6" name="Zylinder 65">
            <a:extLst>
              <a:ext uri="{FF2B5EF4-FFF2-40B4-BE49-F238E27FC236}">
                <a16:creationId xmlns:a16="http://schemas.microsoft.com/office/drawing/2014/main" id="{DDE2BD67-1398-7C65-B3FF-40C547E6BE62}"/>
              </a:ext>
            </a:extLst>
          </p:cNvPr>
          <p:cNvSpPr/>
          <p:nvPr/>
        </p:nvSpPr>
        <p:spPr>
          <a:xfrm>
            <a:off x="10177462" y="5172075"/>
            <a:ext cx="1438276" cy="1050131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Geocoded</a:t>
            </a:r>
            <a:r>
              <a:rPr lang="de-DE" sz="1400" dirty="0"/>
              <a:t> (</a:t>
            </a:r>
            <a:r>
              <a:rPr lang="de-DE" sz="1400" dirty="0" err="1"/>
              <a:t>survey</a:t>
            </a:r>
            <a:r>
              <a:rPr lang="de-DE" sz="1400" dirty="0"/>
              <a:t>) </a:t>
            </a:r>
            <a:r>
              <a:rPr lang="de-DE" sz="1400" dirty="0" err="1"/>
              <a:t>data</a:t>
            </a:r>
            <a:endParaRPr lang="de-DE" sz="1400" dirty="0"/>
          </a:p>
        </p:txBody>
      </p: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CD38CE51-D25E-54B8-0E54-55656DAE8BBA}"/>
              </a:ext>
            </a:extLst>
          </p:cNvPr>
          <p:cNvCxnSpPr>
            <a:stCxn id="15" idx="2"/>
            <a:endCxn id="59" idx="0"/>
          </p:cNvCxnSpPr>
          <p:nvPr/>
        </p:nvCxnSpPr>
        <p:spPr>
          <a:xfrm>
            <a:off x="5143497" y="4636293"/>
            <a:ext cx="0" cy="5488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59FDD019-2B92-6B92-3878-156DDF87D002}"/>
              </a:ext>
            </a:extLst>
          </p:cNvPr>
          <p:cNvCxnSpPr>
            <a:stCxn id="59" idx="3"/>
            <a:endCxn id="66" idx="2"/>
          </p:cNvCxnSpPr>
          <p:nvPr/>
        </p:nvCxnSpPr>
        <p:spPr>
          <a:xfrm flipV="1">
            <a:off x="5862635" y="5697141"/>
            <a:ext cx="4314827" cy="71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6BC844FC-53C9-8891-F873-B492ABB177EE}"/>
              </a:ext>
            </a:extLst>
          </p:cNvPr>
          <p:cNvSpPr txBox="1"/>
          <p:nvPr/>
        </p:nvSpPr>
        <p:spPr>
          <a:xfrm rot="16200000">
            <a:off x="297405" y="233231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 1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7E1BE998-3788-C0C9-310E-178132B4E848}"/>
              </a:ext>
            </a:extLst>
          </p:cNvPr>
          <p:cNvSpPr txBox="1"/>
          <p:nvPr/>
        </p:nvSpPr>
        <p:spPr>
          <a:xfrm rot="16200000">
            <a:off x="297406" y="392656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 2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2F056BC9-3174-75BB-11A0-7E782BC796A3}"/>
              </a:ext>
            </a:extLst>
          </p:cNvPr>
          <p:cNvSpPr txBox="1"/>
          <p:nvPr/>
        </p:nvSpPr>
        <p:spPr>
          <a:xfrm rot="16200000">
            <a:off x="297406" y="551247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Step</a:t>
            </a:r>
            <a:r>
              <a:rPr lang="de-DE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2495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F268499-0CF0-0E18-C5A1-0766474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bkg_geocode_offline</a:t>
            </a:r>
            <a:r>
              <a:rPr lang="de-DE" dirty="0">
                <a:latin typeface="Source Code Pro" panose="020B0509030403020204" pitchFamily="49" charset="0"/>
                <a:ea typeface="Source Code Pro" panose="020B0509030403020204" pitchFamily="49" charset="0"/>
              </a:rPr>
              <a:t>()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76ABC6-A255-B271-B1F0-01DF4C14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325" y="1874520"/>
            <a:ext cx="3883350" cy="470154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475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B76ABC6-A255-B271-B1F0-01DF4C14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581" y="323850"/>
            <a:ext cx="5204838" cy="6301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547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F268499-0CF0-0E18-C5A1-0766474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bkg_geocode_offline</a:t>
            </a:r>
            <a:r>
              <a:rPr lang="de-DE" dirty="0">
                <a:latin typeface="Source Code Pro" panose="020B0509030403020204" pitchFamily="49" charset="0"/>
                <a:ea typeface="Source Code Pro" panose="020B0509030403020204" pitchFamily="49" charset="0"/>
              </a:rPr>
              <a:t>()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C1FA93-B32F-F259-DC48-A46B58D4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5" y="2065020"/>
            <a:ext cx="10805969" cy="3934129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92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C1FA93-B32F-F259-DC48-A46B58D4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1381606"/>
            <a:ext cx="11841480" cy="4311128"/>
          </a:xfrm>
          <a:prstGeom prst="rect">
            <a:avLst/>
          </a:prstGeom>
          <a:effectLst/>
        </p:spPr>
      </p:pic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6B7FADB5-344E-52AA-91A6-BFCE6F4F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6DEF79-D5F3-42ED-9335-D73AD216BB5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44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F268499-0CF0-0E18-C5A1-0766474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Again</a:t>
            </a:r>
            <a:r>
              <a:rPr lang="de-DE" dirty="0"/>
              <a:t>,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just </a:t>
            </a:r>
            <a:r>
              <a:rPr lang="de-DE" dirty="0" err="1"/>
              <a:t>geocoordinates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EDF80C-FF86-F61D-D70E-52507FA0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273078"/>
            <a:ext cx="11353800" cy="376313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988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4EDF80C-FF86-F61D-D70E-52507FA0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6" y="1696724"/>
            <a:ext cx="11793127" cy="39087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714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CB895-BD6C-4C9B-41B0-17E51D8D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&amp; place – an old hat?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A18F3-F38F-9646-F675-EF2F379C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1195" cy="4351338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Has been a topic already for a long time </a:t>
            </a:r>
          </a:p>
          <a:p>
            <a:r>
              <a:rPr lang="en-US" sz="2400" dirty="0"/>
              <a:t>incorporated into classic theories, e.g., Allport‘s Contact Theory (1954)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dirty="0"/>
              <a:t>Subject of Urban Studies, regional sociology, and environmental social sciences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 descr="Ein Bild, das Essen enthält.&#10;&#10;Automatisch generierte Beschreibung">
            <a:extLst>
              <a:ext uri="{FF2B5EF4-FFF2-40B4-BE49-F238E27FC236}">
                <a16:creationId xmlns:a16="http://schemas.microsoft.com/office/drawing/2014/main" id="{EE984255-78B8-2927-9154-29324EAAB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33" y="1825625"/>
            <a:ext cx="2177607" cy="369415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C2FFE30-BB4F-981F-A0CE-E3B62CAC7C20}"/>
              </a:ext>
            </a:extLst>
          </p:cNvPr>
          <p:cNvSpPr txBox="1"/>
          <p:nvPr/>
        </p:nvSpPr>
        <p:spPr>
          <a:xfrm>
            <a:off x="6225186" y="5768788"/>
            <a:ext cx="477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https://i.gr-assets.com/images/S/compressed.photo.goodreads.com/books/1387595670l/7034925.jpg</a:t>
            </a:r>
          </a:p>
          <a:p>
            <a:endParaRPr lang="de-DE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71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F9872-7264-45E6-85BB-6B25FFCD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Accessing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C6758-14BC-48B8-B25A-6A0E105E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0707" cy="4351338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bkggeocoder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R </a:t>
            </a:r>
            <a:r>
              <a:rPr lang="de-DE" dirty="0" err="1"/>
              <a:t>package</a:t>
            </a:r>
            <a:r>
              <a:rPr lang="de-DE" dirty="0"/>
              <a:t>: </a:t>
            </a:r>
          </a:p>
          <a:p>
            <a:r>
              <a:rPr lang="de-DE" dirty="0" err="1"/>
              <a:t>It‘s</a:t>
            </a:r>
            <a:r>
              <a:rPr lang="de-DE" dirty="0"/>
              <a:t> open source - </a:t>
            </a:r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: </a:t>
            </a:r>
            <a:r>
              <a:rPr lang="de-DE" sz="18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remotes</a:t>
            </a:r>
            <a:r>
              <a:rPr lang="de-DE" sz="18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::</a:t>
            </a:r>
            <a:r>
              <a:rPr lang="de-DE" sz="18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install_github</a:t>
            </a:r>
            <a:r>
              <a:rPr lang="de-DE" sz="18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(„</a:t>
            </a:r>
            <a:r>
              <a:rPr lang="de-DE" sz="18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StefanJuenger</a:t>
            </a:r>
            <a:r>
              <a:rPr lang="de-DE" sz="18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/</a:t>
            </a:r>
            <a:r>
              <a:rPr lang="de-DE" sz="18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bkggecoder</a:t>
            </a:r>
            <a:r>
              <a:rPr lang="de-DE" sz="18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“)</a:t>
            </a:r>
          </a:p>
          <a:p>
            <a:r>
              <a:rPr lang="de-DE" dirty="0">
                <a:hlinkClick r:id="rId3"/>
              </a:rPr>
              <a:t>https://github.com/StefanJuenger/bkggeocoder</a:t>
            </a:r>
            <a:r>
              <a:rPr lang="de-DE" dirty="0"/>
              <a:t> </a:t>
            </a:r>
          </a:p>
          <a:p>
            <a:endParaRPr lang="de-DE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+mj-lt"/>
                <a:ea typeface="Source Code Pro" panose="020B0509030403020204" pitchFamily="49" charset="0"/>
              </a:rPr>
              <a:t>Yet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,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you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may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not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be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able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to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use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all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functions</a:t>
            </a:r>
            <a:endParaRPr lang="de-DE" dirty="0">
              <a:latin typeface="+mj-lt"/>
              <a:ea typeface="Source Code Pro" panose="020B0509030403020204" pitchFamily="49" charset="0"/>
            </a:endParaRPr>
          </a:p>
          <a:p>
            <a:r>
              <a:rPr lang="de-DE" dirty="0">
                <a:latin typeface="+mj-lt"/>
                <a:ea typeface="Source Code Pro" panose="020B0509030403020204" pitchFamily="49" charset="0"/>
              </a:rPr>
              <a:t>A BKG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license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is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required</a:t>
            </a:r>
            <a:endParaRPr lang="de-DE" dirty="0">
              <a:latin typeface="+mj-lt"/>
              <a:ea typeface="Source Code Pro" panose="020B0509030403020204" pitchFamily="49" charset="0"/>
            </a:endParaRPr>
          </a:p>
          <a:p>
            <a:r>
              <a:rPr lang="de-DE" dirty="0" err="1">
                <a:latin typeface="+mj-lt"/>
                <a:ea typeface="Source Code Pro" panose="020B0509030403020204" pitchFamily="49" charset="0"/>
              </a:rPr>
              <a:t>Hence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,</a:t>
            </a:r>
            <a:r>
              <a:rPr lang="de-DE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b="1" dirty="0" err="1">
                <a:latin typeface="+mj-lt"/>
                <a:ea typeface="Source Code Pro" panose="020B0509030403020204" pitchFamily="49" charset="0"/>
              </a:rPr>
              <a:t>talk</a:t>
            </a:r>
            <a:r>
              <a:rPr lang="de-DE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b="1" dirty="0" err="1">
                <a:latin typeface="+mj-lt"/>
                <a:ea typeface="Source Code Pro" panose="020B0509030403020204" pitchFamily="49" charset="0"/>
              </a:rPr>
              <a:t>to</a:t>
            </a:r>
            <a:r>
              <a:rPr lang="de-DE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b="1" dirty="0" err="1">
                <a:latin typeface="+mj-lt"/>
                <a:ea typeface="Source Code Pro" panose="020B0509030403020204" pitchFamily="49" charset="0"/>
              </a:rPr>
              <a:t>us</a:t>
            </a:r>
            <a:endParaRPr lang="de-DE" b="1" dirty="0">
              <a:latin typeface="+mj-lt"/>
              <a:ea typeface="Source Code Pro" panose="020B0509030403020204" pitchFamily="49" charset="0"/>
            </a:endParaRP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034096E-7BFB-DEFA-0800-929CDD2CF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7" y="3585449"/>
            <a:ext cx="2639064" cy="204527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726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94CA8255-34D0-3558-8404-906BBAD71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048297"/>
              </p:ext>
            </p:extLst>
          </p:nvPr>
        </p:nvGraphicFramePr>
        <p:xfrm>
          <a:off x="838200" y="1287780"/>
          <a:ext cx="1051560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009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F9872-7264-45E6-85BB-6B25FFCD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plans</a:t>
            </a:r>
            <a:r>
              <a:rPr lang="de-DE" dirty="0"/>
              <a:t> &amp; </a:t>
            </a:r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georeferencing</a:t>
            </a:r>
            <a:r>
              <a:rPr lang="de-DE" dirty="0"/>
              <a:t> </a:t>
            </a:r>
            <a:r>
              <a:rPr lang="de-DE" dirty="0" err="1"/>
              <a:t>services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C6758-14BC-48B8-B25A-6A0E105EE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+mj-lt"/>
              <a:ea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+mj-lt"/>
                <a:ea typeface="Source Code Pro" panose="020B0509030403020204" pitchFamily="49" charset="0"/>
              </a:rPr>
              <a:t>Interoperability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and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integration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with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other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data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services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/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tools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, e.g.,</a:t>
            </a:r>
          </a:p>
          <a:p>
            <a:r>
              <a:rPr lang="de-DE" sz="2400" dirty="0">
                <a:latin typeface="+mj-lt"/>
                <a:ea typeface="Source Code Pro" panose="020B0509030403020204" pitchFamily="49" charset="0"/>
              </a:rPr>
              <a:t>Routing (</a:t>
            </a:r>
            <a:r>
              <a:rPr lang="de-DE" sz="24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ORSRouting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package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)</a:t>
            </a:r>
          </a:p>
          <a:p>
            <a:r>
              <a:rPr lang="de-DE" sz="2400" dirty="0">
                <a:latin typeface="+mj-lt"/>
                <a:ea typeface="Source Code Pro" panose="020B0509030403020204" pitchFamily="49" charset="0"/>
              </a:rPr>
              <a:t>Other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geospatial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data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(e.g., BKG Points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of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Interest)</a:t>
            </a:r>
          </a:p>
          <a:p>
            <a:endParaRPr lang="de-DE" sz="2400" b="1" dirty="0">
              <a:latin typeface="+mj-lt"/>
              <a:ea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+mj-lt"/>
                <a:ea typeface="Source Code Pro" panose="020B0509030403020204" pitchFamily="49" charset="0"/>
              </a:rPr>
              <a:t>Geocoding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is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at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heart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of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all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georeferencing</a:t>
            </a:r>
            <a:r>
              <a:rPr lang="de-DE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dirty="0" err="1">
                <a:latin typeface="+mj-lt"/>
                <a:ea typeface="Source Code Pro" panose="020B0509030403020204" pitchFamily="49" charset="0"/>
              </a:rPr>
              <a:t>endevours</a:t>
            </a:r>
            <a:endParaRPr lang="de-DE" dirty="0">
              <a:latin typeface="+mj-lt"/>
              <a:ea typeface="Source Code Pro" panose="020B0509030403020204" pitchFamily="49" charset="0"/>
            </a:endParaRPr>
          </a:p>
          <a:p>
            <a:r>
              <a:rPr lang="de-DE" sz="2400" dirty="0">
                <a:latin typeface="+mj-lt"/>
                <a:ea typeface="Source Code Pro" panose="020B0509030403020204" pitchFamily="49" charset="0"/>
              </a:rPr>
              <a:t>Mean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to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an end, not end in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itself</a:t>
            </a:r>
            <a:endParaRPr lang="de-DE" sz="2400" dirty="0">
              <a:latin typeface="+mj-lt"/>
              <a:ea typeface="Source Code Pro" panose="020B0509030403020204" pitchFamily="49" charset="0"/>
            </a:endParaRPr>
          </a:p>
          <a:p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Our</a:t>
            </a:r>
            <a:r>
              <a:rPr lang="de-DE" sz="2400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main</a:t>
            </a:r>
            <a:r>
              <a:rPr lang="de-DE" sz="2400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target</a:t>
            </a:r>
            <a:r>
              <a:rPr lang="de-DE" sz="2400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is</a:t>
            </a:r>
            <a:r>
              <a:rPr lang="de-DE" sz="2400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access</a:t>
            </a:r>
            <a:r>
              <a:rPr lang="de-DE" sz="2400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to</a:t>
            </a:r>
            <a:r>
              <a:rPr lang="de-DE" sz="2400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georeferenced</a:t>
            </a:r>
            <a:r>
              <a:rPr lang="de-DE" sz="2400" b="1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b="1" dirty="0" err="1">
                <a:latin typeface="+mj-lt"/>
                <a:ea typeface="Source Code Pro" panose="020B0509030403020204" pitchFamily="49" charset="0"/>
              </a:rPr>
              <a:t>data</a:t>
            </a:r>
            <a:endParaRPr lang="de-DE" sz="2400" b="1" dirty="0">
              <a:latin typeface="+mj-lt"/>
              <a:ea typeface="Source Code Pro" panose="020B0509030403020204" pitchFamily="49" charset="0"/>
            </a:endParaRPr>
          </a:p>
          <a:p>
            <a:pPr marL="0" indent="0">
              <a:buNone/>
            </a:pPr>
            <a:endParaRPr lang="de-DE" sz="2400" dirty="0">
              <a:latin typeface="+mj-lt"/>
              <a:ea typeface="Source Code Pro" panose="020B0509030403020204" pitchFamily="49" charset="0"/>
            </a:endParaRPr>
          </a:p>
          <a:p>
            <a:pPr marL="0" indent="0">
              <a:buNone/>
            </a:pPr>
            <a:endParaRPr lang="de-DE" dirty="0">
              <a:latin typeface="+mj-lt"/>
              <a:ea typeface="Source Code Pro" panose="020B0509030403020204" pitchFamily="49" charset="0"/>
            </a:endParaRPr>
          </a:p>
          <a:p>
            <a:endParaRPr lang="de-DE" dirty="0">
              <a:latin typeface="+mj-lt"/>
              <a:ea typeface="Source Code Pro" panose="020B0509030403020204" pitchFamily="49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9E25474-473C-6969-6206-522768069418}"/>
              </a:ext>
            </a:extLst>
          </p:cNvPr>
          <p:cNvCxnSpPr>
            <a:cxnSpLocks/>
          </p:cNvCxnSpPr>
          <p:nvPr/>
        </p:nvCxnSpPr>
        <p:spPr>
          <a:xfrm flipV="1">
            <a:off x="6606540" y="4739640"/>
            <a:ext cx="4815840" cy="1616710"/>
          </a:xfrm>
          <a:prstGeom prst="straightConnector1">
            <a:avLst/>
          </a:prstGeom>
          <a:ln w="38100">
            <a:solidFill>
              <a:srgbClr val="587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81DC83B-64EB-F96A-77FE-CD8DD92F9A13}"/>
              </a:ext>
            </a:extLst>
          </p:cNvPr>
          <p:cNvSpPr txBox="1"/>
          <p:nvPr/>
        </p:nvSpPr>
        <p:spPr>
          <a:xfrm rot="20542145">
            <a:off x="6708039" y="62661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339D070-B4EE-D9BB-446D-77AA424F1356}"/>
              </a:ext>
            </a:extLst>
          </p:cNvPr>
          <p:cNvSpPr/>
          <p:nvPr/>
        </p:nvSpPr>
        <p:spPr>
          <a:xfrm>
            <a:off x="7395123" y="6010849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3F2B88-D91D-520D-CDA3-760BD36855D9}"/>
              </a:ext>
            </a:extLst>
          </p:cNvPr>
          <p:cNvSpPr txBox="1"/>
          <p:nvPr/>
        </p:nvSpPr>
        <p:spPr>
          <a:xfrm rot="20448863">
            <a:off x="10691258" y="49634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2030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624CEC-F010-C7B6-6F66-A2DD807D0F7C}"/>
              </a:ext>
            </a:extLst>
          </p:cNvPr>
          <p:cNvSpPr txBox="1"/>
          <p:nvPr/>
        </p:nvSpPr>
        <p:spPr>
          <a:xfrm rot="20487166">
            <a:off x="8914642" y="556395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…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6FCB0D5-78C7-593F-468D-C01A97D17960}"/>
              </a:ext>
            </a:extLst>
          </p:cNvPr>
          <p:cNvSpPr/>
          <p:nvPr/>
        </p:nvSpPr>
        <p:spPr>
          <a:xfrm>
            <a:off x="9329443" y="5357672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030AA4-A95A-992D-B084-D0F5D40A187A}"/>
              </a:ext>
            </a:extLst>
          </p:cNvPr>
          <p:cNvSpPr/>
          <p:nvPr/>
        </p:nvSpPr>
        <p:spPr>
          <a:xfrm>
            <a:off x="10870407" y="4843498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132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17A17-3C43-1ABF-11C5-F9FA0D68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on </a:t>
            </a:r>
            <a:r>
              <a:rPr lang="de-DE" dirty="0" err="1"/>
              <a:t>georeferenced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&amp;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linking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85B038-2D39-EE2F-34C7-D72C6A43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368" y="1825625"/>
            <a:ext cx="6424431" cy="4351338"/>
          </a:xfrm>
        </p:spPr>
        <p:txBody>
          <a:bodyPr>
            <a:normAutofit lnSpcReduction="10000"/>
          </a:bodyPr>
          <a:lstStyle/>
          <a:p>
            <a:endParaRPr lang="de-DE" sz="2400" dirty="0">
              <a:latin typeface="+mj-lt"/>
              <a:ea typeface="Source Code Pro" panose="020B0509030403020204" pitchFamily="49" charset="0"/>
            </a:endParaRPr>
          </a:p>
          <a:p>
            <a:r>
              <a:rPr lang="de-DE" sz="2400" dirty="0">
                <a:latin typeface="+mj-lt"/>
                <a:ea typeface="Source Code Pro" panose="020B0509030403020204" pitchFamily="49" charset="0"/>
              </a:rPr>
              <a:t>Anne-Kathrin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Stroppe‘s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talk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on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the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georeferenced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GLES: </a:t>
            </a:r>
            <a:r>
              <a:rPr lang="de-DE" sz="2400" dirty="0">
                <a:latin typeface="+mj-lt"/>
                <a:ea typeface="Source Code Pro" panose="020B0509030403020204" pitchFamily="49" charset="0"/>
                <a:hlinkClick r:id="rId3"/>
              </a:rPr>
              <a:t>https://www.youtube.com/watch?v=zJCldWEqhac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</a:p>
          <a:p>
            <a:r>
              <a:rPr lang="de-DE" sz="2400" dirty="0">
                <a:latin typeface="+mj-lt"/>
                <a:ea typeface="Source Code Pro" panose="020B0509030403020204" pitchFamily="49" charset="0"/>
              </a:rPr>
              <a:t>Sebastian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Ziaja‘s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and Pascal Siegers‘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talk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on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data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linking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: </a:t>
            </a:r>
            <a:r>
              <a:rPr lang="de-DE" sz="2400" dirty="0">
                <a:latin typeface="+mj-lt"/>
                <a:ea typeface="Source Code Pro" panose="020B0509030403020204" pitchFamily="49" charset="0"/>
                <a:hlinkClick r:id="rId4"/>
              </a:rPr>
              <a:t>https://www.youtube.com/watch?v=yfdBrotxcv8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</a:p>
          <a:p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Our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course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on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using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geospatial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  <a:r>
              <a:rPr lang="de-DE" sz="2400" dirty="0" err="1">
                <a:latin typeface="+mj-lt"/>
                <a:ea typeface="Source Code Pro" panose="020B0509030403020204" pitchFamily="49" charset="0"/>
              </a:rPr>
              <a:t>data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in R: </a:t>
            </a:r>
            <a:r>
              <a:rPr lang="de-DE" sz="2400" dirty="0">
                <a:latin typeface="+mj-lt"/>
                <a:ea typeface="Source Code Pro" panose="020B0509030403020204" pitchFamily="49" charset="0"/>
                <a:hlinkClick r:id="rId5"/>
              </a:rPr>
              <a:t>https://training.gesis.org/?site=pDetails&amp;pID=0x0AC9B5CFBFFF4FE4B870D4DC61F5FD77</a:t>
            </a:r>
            <a:r>
              <a:rPr lang="de-DE" sz="2400" dirty="0">
                <a:latin typeface="+mj-lt"/>
                <a:ea typeface="Source Code Pro" panose="020B0509030403020204" pitchFamily="49" charset="0"/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Ein Bild, das Junge, Kind, Person, jung enthält.&#10;&#10;Automatisch generierte Beschreibung">
            <a:extLst>
              <a:ext uri="{FF2B5EF4-FFF2-40B4-BE49-F238E27FC236}">
                <a16:creationId xmlns:a16="http://schemas.microsoft.com/office/drawing/2014/main" id="{6E50A0B5-BE84-E682-20DA-56EF85D92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3" y="2354301"/>
            <a:ext cx="4334437" cy="28693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740DC4A-AD3F-F148-E37A-CE782AEE7F74}"/>
              </a:ext>
            </a:extLst>
          </p:cNvPr>
          <p:cNvSpPr/>
          <p:nvPr/>
        </p:nvSpPr>
        <p:spPr>
          <a:xfrm>
            <a:off x="402624" y="5223609"/>
            <a:ext cx="44064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https://pixabay.com/de/photos/kinder-schule-emotionen-globus-2835430/</a:t>
            </a:r>
          </a:p>
        </p:txBody>
      </p:sp>
    </p:spTree>
    <p:extLst>
      <p:ext uri="{BB962C8B-B14F-4D97-AF65-F5344CB8AC3E}">
        <p14:creationId xmlns:p14="http://schemas.microsoft.com/office/powerpoint/2010/main" val="457895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66334-2862-0DE2-B798-763078AE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FB6AE-D029-469B-FAEA-0819D2AC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52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Allport, G. W. (1954). The Nature of Prejudice. Addison-Wesley Publishing Company.</a:t>
            </a:r>
          </a:p>
          <a:p>
            <a:pPr marL="0" indent="0">
              <a:buNone/>
            </a:pPr>
            <a:r>
              <a:rPr lang="en-US" dirty="0"/>
              <a:t>Aschauer, W. (2021). The Re-Figuration of Spaces and Comparative Sociology: Potential New Directions for Quantitative Research.</a:t>
            </a:r>
          </a:p>
          <a:p>
            <a:pPr marL="0" indent="0">
              <a:buNone/>
            </a:pPr>
            <a:r>
              <a:rPr lang="en-US" dirty="0"/>
              <a:t>Baur, N., </a:t>
            </a:r>
            <a:r>
              <a:rPr lang="en-US" dirty="0" err="1"/>
              <a:t>Hering</a:t>
            </a:r>
            <a:r>
              <a:rPr lang="en-US" dirty="0"/>
              <a:t>, L., </a:t>
            </a:r>
            <a:r>
              <a:rPr lang="en-US" dirty="0" err="1"/>
              <a:t>Raschke</a:t>
            </a:r>
            <a:r>
              <a:rPr lang="en-US" dirty="0"/>
              <a:t>, A. L., &amp; </a:t>
            </a:r>
            <a:r>
              <a:rPr lang="en-US" dirty="0" err="1"/>
              <a:t>Thierbach</a:t>
            </a:r>
            <a:r>
              <a:rPr lang="en-US" dirty="0"/>
              <a:t>, C. (2014). Theory and Methods in Spatial Analysis. Towards Integrating Qualitative, Quantitative and Cartographic Approaches in the Social Sciences and Humanities. Historical Social Research, 39(2), 7–50. https://doi.org/10.12759/hsr.39.2014.2.7-50</a:t>
            </a:r>
          </a:p>
          <a:p>
            <a:pPr marL="0" indent="0">
              <a:buNone/>
            </a:pPr>
            <a:r>
              <a:rPr lang="en-US" dirty="0"/>
              <a:t>Cronin-de-Chavez, A., Islam, S., &amp; </a:t>
            </a:r>
            <a:r>
              <a:rPr lang="en-US" dirty="0" err="1"/>
              <a:t>McEachan</a:t>
            </a:r>
            <a:r>
              <a:rPr lang="en-US" dirty="0"/>
              <a:t>, R. R. C. (2019). Not a level playing field: A qualitative study exploring structural, community and individual determinants of greenspace use amongst low-income multi-ethnic families. Health &amp; Place, 56, 118–126. https://doi.org/10.1016/j.healthplace.2019.01.018</a:t>
            </a:r>
          </a:p>
          <a:p>
            <a:pPr marL="0" indent="0">
              <a:buNone/>
            </a:pPr>
            <a:r>
              <a:rPr lang="en-US" dirty="0" err="1"/>
              <a:t>Förtner</a:t>
            </a:r>
            <a:r>
              <a:rPr lang="en-US" dirty="0"/>
              <a:t>, M., </a:t>
            </a:r>
            <a:r>
              <a:rPr lang="en-US" dirty="0" err="1"/>
              <a:t>Belina</a:t>
            </a:r>
            <a:r>
              <a:rPr lang="en-US" dirty="0"/>
              <a:t>, B., &amp; Naumann, M. (2021). The revenge of the village? The geography of right-wing populist electoral success, anti-politics, and austerity in Germany. Environment and Planning C: Politics and Space, 39(3), 574–596. https://doi.org/10.1177/2399654420951803</a:t>
            </a:r>
          </a:p>
          <a:p>
            <a:pPr marL="0" indent="0">
              <a:buNone/>
            </a:pPr>
            <a:r>
              <a:rPr lang="en-US" dirty="0"/>
              <a:t>Jünger, S. (2019). Using Georeferenced Data in Social Science Survey Research. The Method of Spatial Linking and Its Application with the German General Social Survey and the GESIS Panel. GESIS - Leibniz-</a:t>
            </a:r>
            <a:r>
              <a:rPr lang="en-US" dirty="0" err="1"/>
              <a:t>Institut</a:t>
            </a:r>
            <a:r>
              <a:rPr lang="en-US" dirty="0"/>
              <a:t> für </a:t>
            </a:r>
            <a:r>
              <a:rPr lang="en-US" dirty="0" err="1"/>
              <a:t>Sozialwissenschaften</a:t>
            </a:r>
            <a:r>
              <a:rPr lang="en-US" dirty="0"/>
              <a:t>. https://doi.org/10.21241/ssoar.63688</a:t>
            </a:r>
          </a:p>
          <a:p>
            <a:pPr marL="0" indent="0">
              <a:buNone/>
            </a:pPr>
            <a:r>
              <a:rPr lang="de-DE" dirty="0"/>
              <a:t>Kruse, H., &amp; Teltemann, J. (Hrsg.). (2022). Differenz im Raum: Sozialstruktur und Grenzziehung in deutschen Städten. Springer Fachmedien Wiesbaden. https://doi.org/10.1007/978-3-658-35009-3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Mullis, D. (2019). Urban conditions for the rise of the far right in the global city of Frankfurt: From austerity urbanism, post-democracy and gentrification to regressive collectivity. Urban Studies, 58(1), 131–147. https://doi.org/10.1177/0042098019878395</a:t>
            </a:r>
          </a:p>
          <a:p>
            <a:pPr marL="0" indent="0">
              <a:buNone/>
            </a:pPr>
            <a:r>
              <a:rPr lang="en-US" dirty="0"/>
              <a:t>Park, R. E., Burgess, E. W., &amp; McKenzie, R. D. (1925). The City. Suggestions for Investigation of Human Behavior in the Urban Environment. University of Chicago Press.</a:t>
            </a:r>
          </a:p>
          <a:p>
            <a:pPr marL="0" indent="0">
              <a:buNone/>
            </a:pPr>
            <a:r>
              <a:rPr lang="en-US" dirty="0"/>
              <a:t>Petrović, A., Manley, D., &amp; van Ham, M. (2019). Freedom from the tyranny of </a:t>
            </a:r>
            <a:r>
              <a:rPr lang="en-US" dirty="0" err="1"/>
              <a:t>neighbourhood</a:t>
            </a:r>
            <a:r>
              <a:rPr lang="en-US" dirty="0"/>
              <a:t>: Rethinking </a:t>
            </a:r>
            <a:r>
              <a:rPr lang="en-US" dirty="0" err="1"/>
              <a:t>sociospatial</a:t>
            </a:r>
            <a:r>
              <a:rPr lang="en-US" dirty="0"/>
              <a:t> context effects. Progress in Human Geography, 44(6), 1103–1123. https://doi.org/10.1177/0309132519868767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48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C44C54A-1602-4057-ACBE-9D84E099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Expert </a:t>
            </a:r>
            <a:r>
              <a:rPr lang="de-DE" dirty="0" err="1"/>
              <a:t>contact</a:t>
            </a:r>
            <a:r>
              <a:rPr lang="de-DE" dirty="0"/>
              <a:t> &amp; GESIS </a:t>
            </a:r>
            <a:r>
              <a:rPr lang="de-DE" dirty="0" err="1"/>
              <a:t>consulting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0EF84F-8114-431A-A3A2-E7998388AE3E}"/>
              </a:ext>
            </a:extLst>
          </p:cNvPr>
          <p:cNvSpPr txBox="1"/>
          <p:nvPr/>
        </p:nvSpPr>
        <p:spPr>
          <a:xfrm>
            <a:off x="2208212" y="2056215"/>
            <a:ext cx="7775575" cy="124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000" b="1" dirty="0">
                <a:solidFill>
                  <a:srgbClr val="58748F"/>
                </a:solidFill>
                <a:latin typeface="Source Sans Pro Semibold" panose="020B0503030403020204" pitchFamily="34" charset="77"/>
                <a:ea typeface="+mj-ea"/>
                <a:cs typeface="+mj-cs"/>
              </a:rPr>
              <a:t>Contact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0"/>
                <a:ea typeface="+mj-ea"/>
                <a:cs typeface="+mj-cs"/>
              </a:rPr>
              <a:t>: </a:t>
            </a:r>
            <a:r>
              <a:rPr lang="de-DE" sz="2000" dirty="0">
                <a:latin typeface="Source Sans Pro" panose="020B0503030403020204" pitchFamily="34" charset="77"/>
              </a:rPr>
              <a:t> you can reach </a:t>
            </a:r>
            <a:r>
              <a:rPr lang="de-DE" sz="2000" dirty="0" err="1">
                <a:latin typeface="Source Sans Pro" panose="020B0503030403020204" pitchFamily="34" charset="77"/>
              </a:rPr>
              <a:t>the</a:t>
            </a:r>
            <a:r>
              <a:rPr lang="de-DE" sz="2000" dirty="0">
                <a:latin typeface="Source Sans Pro" panose="020B0503030403020204" pitchFamily="34" charset="77"/>
              </a:rPr>
              <a:t> </a:t>
            </a:r>
            <a:r>
              <a:rPr lang="de-DE" sz="2000" dirty="0" err="1">
                <a:latin typeface="Source Sans Pro" panose="020B0503030403020204" pitchFamily="34" charset="77"/>
              </a:rPr>
              <a:t>speaker</a:t>
            </a:r>
            <a:r>
              <a:rPr lang="de-DE" sz="2000" dirty="0">
                <a:latin typeface="Source Sans Pro" panose="020B0503030403020204" pitchFamily="34" charset="77"/>
              </a:rPr>
              <a:t> via </a:t>
            </a:r>
            <a:r>
              <a:rPr lang="de-DE" sz="2000" dirty="0" err="1">
                <a:latin typeface="Source Sans Pro" panose="020B0503030403020204" pitchFamily="34" charset="77"/>
              </a:rPr>
              <a:t>e-mail</a:t>
            </a:r>
            <a:r>
              <a:rPr lang="de-DE" sz="2000" dirty="0">
                <a:latin typeface="Source Sans Pro" panose="020B0503030403020204" pitchFamily="34" charset="77"/>
              </a:rPr>
              <a:t>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000" dirty="0">
                <a:latin typeface="Source Sans Pro" panose="020B0503030403020204" pitchFamily="34" charset="77"/>
              </a:rPr>
              <a:t>stefan.juenger@gesis.org</a:t>
            </a:r>
          </a:p>
          <a:p>
            <a:endParaRPr lang="de-DE" sz="2400" dirty="0">
              <a:latin typeface="Source Sans Pro" panose="020B0503030403020204" pitchFamily="34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B106D4A-3C4E-423C-95CC-EAFB25EF2E4F}"/>
              </a:ext>
            </a:extLst>
          </p:cNvPr>
          <p:cNvSpPr txBox="1"/>
          <p:nvPr/>
        </p:nvSpPr>
        <p:spPr>
          <a:xfrm>
            <a:off x="838200" y="4056476"/>
            <a:ext cx="10277924" cy="186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de-DE" sz="2000" b="1" dirty="0">
                <a:solidFill>
                  <a:srgbClr val="58748F"/>
                </a:solidFill>
                <a:latin typeface="Source Sans Pro Semibold" panose="020B0503030403020204" pitchFamily="34" charset="77"/>
                <a:ea typeface="+mj-ea"/>
                <a:cs typeface="+mj-cs"/>
              </a:rPr>
              <a:t>GESIS Consulting</a:t>
            </a:r>
            <a:r>
              <a:rPr lang="de-DE" sz="2000" dirty="0">
                <a:latin typeface="Source Sans Pro" panose="020B0503030403020204" pitchFamily="34" charset="77"/>
              </a:rPr>
              <a:t>: GESIS offers individual consulting  in a number of areas – including survey design &amp; methodology, data archiving, digital behavioral data &amp; computational social science – and across the research data cycle.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de-DE" sz="2000" dirty="0">
                <a:latin typeface="Source Sans Pro" panose="020B0503030403020204" pitchFamily="34" charset="77"/>
              </a:rPr>
              <a:t>Please visit our website 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www.gesis.org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77"/>
              </a:rPr>
              <a:t> </a:t>
            </a:r>
            <a:r>
              <a:rPr lang="de-DE" sz="2000" dirty="0">
                <a:latin typeface="Source Sans Pro" panose="020B0503030403020204" pitchFamily="34" charset="77"/>
              </a:rPr>
              <a:t>for more </a:t>
            </a:r>
            <a:r>
              <a:rPr lang="de-DE" sz="2000" dirty="0">
                <a:solidFill>
                  <a:srgbClr val="58748F"/>
                </a:solidFill>
                <a:latin typeface="Source Sans Pro" panose="020B0503030403020204" pitchFamily="34" charset="77"/>
                <a:hlinkClick r:id="rId3"/>
              </a:rPr>
              <a:t>detailed information</a:t>
            </a:r>
            <a:r>
              <a:rPr lang="de-DE" sz="2000" dirty="0">
                <a:latin typeface="Source Sans Pro" panose="020B0503030403020204" pitchFamily="34" charset="77"/>
                <a:hlinkClick r:id="rId3"/>
              </a:rPr>
              <a:t> </a:t>
            </a:r>
            <a:r>
              <a:rPr lang="de-DE" sz="2000" dirty="0">
                <a:latin typeface="Source Sans Pro" panose="020B0503030403020204" pitchFamily="34" charset="77"/>
              </a:rPr>
              <a:t>on available services and terms.</a:t>
            </a:r>
          </a:p>
        </p:txBody>
      </p:sp>
      <p:pic>
        <p:nvPicPr>
          <p:cNvPr id="16" name="Grafik 15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9F52072-F8D7-4B61-A58D-A53E37BAD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7" y="1835317"/>
            <a:ext cx="1853084" cy="17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4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D886A-4B96-41D9-9875-9FA3B8A8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talks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F73C83-6858-47A9-A251-C406B2F7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-the-</a:t>
            </a:r>
            <a:r>
              <a:rPr lang="de-DE" dirty="0" err="1"/>
              <a:t>experts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https://www.gesis.org/en/services/sharing-knowledge/consulting-and-guidelines/meet-the-experts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dirty="0"/>
              <a:t>11-05-2023, Dr. Silke Schneider &amp; Lennart Palm, </a:t>
            </a:r>
            <a:r>
              <a:rPr lang="de-DE" dirty="0" err="1"/>
              <a:t>Socio-demographic</a:t>
            </a:r>
            <a:r>
              <a:rPr lang="de-DE" dirty="0"/>
              <a:t> variables in </a:t>
            </a:r>
            <a:r>
              <a:rPr lang="de-DE" dirty="0" err="1"/>
              <a:t>surveys</a:t>
            </a:r>
            <a:r>
              <a:rPr lang="de-DE" dirty="0"/>
              <a:t>: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potential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harmonisation</a:t>
            </a:r>
            <a:r>
              <a:rPr lang="de-DE" dirty="0"/>
              <a:t> (in Deutsch)</a:t>
            </a:r>
          </a:p>
          <a:p>
            <a:pPr marL="457200" lvl="1" indent="0">
              <a:buNone/>
            </a:pPr>
            <a:r>
              <a:rPr lang="de-DE" dirty="0"/>
              <a:t>01-06-2023, Dr. Markus Quandt &amp; Ivet Solanes Ros, „Ex Post-</a:t>
            </a:r>
            <a:r>
              <a:rPr lang="de-DE" dirty="0" err="1"/>
              <a:t>Harmonised</a:t>
            </a:r>
            <a:r>
              <a:rPr lang="de-DE" dirty="0"/>
              <a:t>“ and </a:t>
            </a:r>
            <a:r>
              <a:rPr lang="de-DE" dirty="0" err="1"/>
              <a:t>Cumulated</a:t>
            </a:r>
            <a:r>
              <a:rPr lang="de-DE" dirty="0"/>
              <a:t> </a:t>
            </a:r>
            <a:r>
              <a:rPr lang="de-DE" dirty="0" err="1"/>
              <a:t>Comparative</a:t>
            </a:r>
            <a:r>
              <a:rPr lang="de-DE" dirty="0"/>
              <a:t> Survey Data Files at GESIS – and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(in English)</a:t>
            </a:r>
          </a:p>
          <a:p>
            <a:pPr marL="457200" lvl="1" indent="0">
              <a:buNone/>
            </a:pPr>
            <a:r>
              <a:rPr lang="de-DE" dirty="0"/>
              <a:t>13-07-2023, Gender-sensitive </a:t>
            </a:r>
            <a:r>
              <a:rPr lang="de-DE" dirty="0" err="1"/>
              <a:t>language</a:t>
            </a:r>
            <a:r>
              <a:rPr lang="de-DE" dirty="0"/>
              <a:t> in </a:t>
            </a:r>
            <a:r>
              <a:rPr lang="de-DE" dirty="0" err="1"/>
              <a:t>surveys</a:t>
            </a:r>
            <a:r>
              <a:rPr lang="de-DE" dirty="0"/>
              <a:t> – </a:t>
            </a:r>
            <a:r>
              <a:rPr lang="de-DE" dirty="0" err="1"/>
              <a:t>yes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(Panel </a:t>
            </a:r>
            <a:r>
              <a:rPr lang="de-DE" dirty="0" err="1"/>
              <a:t>discussion</a:t>
            </a:r>
            <a:r>
              <a:rPr lang="de-DE" dirty="0"/>
              <a:t> in German)</a:t>
            </a:r>
          </a:p>
        </p:txBody>
      </p:sp>
    </p:spTree>
    <p:extLst>
      <p:ext uri="{BB962C8B-B14F-4D97-AF65-F5344CB8AC3E}">
        <p14:creationId xmlns:p14="http://schemas.microsoft.com/office/powerpoint/2010/main" val="3038736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E0FD97C-484B-4A6B-BB38-AF427C3F3725}"/>
              </a:ext>
            </a:extLst>
          </p:cNvPr>
          <p:cNvSpPr txBox="1">
            <a:spLocks/>
          </p:cNvSpPr>
          <p:nvPr/>
        </p:nvSpPr>
        <p:spPr>
          <a:xfrm>
            <a:off x="2208212" y="2633484"/>
            <a:ext cx="7775575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58748F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Thank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 </a:t>
            </a: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you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 </a:t>
            </a: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for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 </a:t>
            </a:r>
            <a:r>
              <a:rPr kumimoji="0" lang="de-DE" sz="4000" i="0" u="none" strike="noStrike" kern="1200" cap="none" spc="0" normalizeH="0" baseline="0" noProof="0" dirty="0" err="1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participating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!</a:t>
            </a:r>
            <a:b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b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58748F"/>
              </a:solidFill>
              <a:effectLst/>
              <a:uLnTx/>
              <a:uFillTx/>
              <a:latin typeface="Source Sans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195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past to today (in sociology)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96439"/>
            <a:ext cx="5181600" cy="4180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Qualitative</a:t>
            </a:r>
            <a:r>
              <a:rPr lang="en-US" dirty="0"/>
              <a:t> and </a:t>
            </a:r>
            <a:r>
              <a:rPr lang="en-US" b="1" dirty="0"/>
              <a:t>theoretical</a:t>
            </a:r>
            <a:r>
              <a:rPr lang="en-US" dirty="0"/>
              <a:t> work is manifold </a:t>
            </a:r>
            <a:r>
              <a:rPr lang="en-US" sz="2000" dirty="0"/>
              <a:t>(</a:t>
            </a:r>
            <a:r>
              <a:rPr lang="fr-FR" sz="2000" dirty="0"/>
              <a:t>Cronin-de-Chavez et al. 2019; </a:t>
            </a:r>
            <a:r>
              <a:rPr lang="fr-FR" sz="2000" dirty="0" err="1"/>
              <a:t>Mullis</a:t>
            </a:r>
            <a:r>
              <a:rPr lang="fr-FR" sz="2000" dirty="0"/>
              <a:t> 2019; </a:t>
            </a:r>
            <a:r>
              <a:rPr lang="fr-FR" sz="2000" dirty="0" err="1"/>
              <a:t>Förtner</a:t>
            </a:r>
            <a:r>
              <a:rPr lang="fr-FR" sz="2000" dirty="0"/>
              <a:t> et al. 2021)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Many regionally focused studies </a:t>
            </a:r>
          </a:p>
          <a:p>
            <a:r>
              <a:rPr lang="en-US" sz="2400" dirty="0"/>
              <a:t>Difficult to translate to…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55A232-D2F6-51F6-ABB5-275C4AF08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34739"/>
            <a:ext cx="5181600" cy="2542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</a:t>
            </a:r>
            <a:r>
              <a:rPr lang="en-US" b="1" dirty="0"/>
              <a:t>quantitative</a:t>
            </a:r>
            <a:r>
              <a:rPr lang="en-US" dirty="0"/>
              <a:t> research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Space often defined by data </a:t>
            </a:r>
            <a:r>
              <a:rPr lang="en-US" sz="2000" dirty="0"/>
              <a:t>(Petrović et al., 2019; Kruse &amp; Teltemann 2022)</a:t>
            </a:r>
          </a:p>
          <a:p>
            <a:pPr lvl="1"/>
            <a:r>
              <a:rPr lang="en-US" dirty="0"/>
              <a:t>e.g., administrative borders</a:t>
            </a:r>
          </a:p>
          <a:p>
            <a:pPr lvl="1"/>
            <a:r>
              <a:rPr lang="en-US" dirty="0"/>
              <a:t>Neighborhood as ‘container’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Pfeil: nach rechts gekrümmt 6">
            <a:extLst>
              <a:ext uri="{FF2B5EF4-FFF2-40B4-BE49-F238E27FC236}">
                <a16:creationId xmlns:a16="http://schemas.microsoft.com/office/drawing/2014/main" id="{00A90DE4-4D03-5A20-9A9D-3DE43A5FBCBA}"/>
              </a:ext>
            </a:extLst>
          </p:cNvPr>
          <p:cNvSpPr/>
          <p:nvPr/>
        </p:nvSpPr>
        <p:spPr>
          <a:xfrm rot="18410484">
            <a:off x="3489753" y="4688359"/>
            <a:ext cx="1172157" cy="2028190"/>
          </a:xfrm>
          <a:prstGeom prst="curvedRightArrow">
            <a:avLst>
              <a:gd name="adj1" fmla="val 25000"/>
              <a:gd name="adj2" fmla="val 51370"/>
              <a:gd name="adj3" fmla="val 348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Pfeil: nach rechts gekrümmt 7">
            <a:extLst>
              <a:ext uri="{FF2B5EF4-FFF2-40B4-BE49-F238E27FC236}">
                <a16:creationId xmlns:a16="http://schemas.microsoft.com/office/drawing/2014/main" id="{9D7E32A8-46D0-B511-0097-1AB2C4159951}"/>
              </a:ext>
            </a:extLst>
          </p:cNvPr>
          <p:cNvSpPr/>
          <p:nvPr/>
        </p:nvSpPr>
        <p:spPr>
          <a:xfrm rot="8218740">
            <a:off x="7173077" y="1427429"/>
            <a:ext cx="1172157" cy="2028190"/>
          </a:xfrm>
          <a:prstGeom prst="curvedRightArrow">
            <a:avLst>
              <a:gd name="adj1" fmla="val 25000"/>
              <a:gd name="adj2" fmla="val 51370"/>
              <a:gd name="adj3" fmla="val 348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081D858-BB21-ECDA-42FE-4C8C02921A0A}"/>
              </a:ext>
            </a:extLst>
          </p:cNvPr>
          <p:cNvSpPr txBox="1"/>
          <p:nvPr/>
        </p:nvSpPr>
        <p:spPr>
          <a:xfrm>
            <a:off x="8610600" y="2290545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Aschauer 2021</a:t>
            </a:r>
            <a:endParaRPr lang="fr-FR" sz="1800" dirty="0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3C0566-62F0-6154-5BAE-ECB5243891E6}"/>
              </a:ext>
            </a:extLst>
          </p:cNvPr>
          <p:cNvSpPr txBox="1"/>
          <p:nvPr/>
        </p:nvSpPr>
        <p:spPr>
          <a:xfrm>
            <a:off x="1476770" y="5379288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Baur et al. 2014</a:t>
            </a:r>
            <a:endParaRPr lang="fr-FR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31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8000">
              <a:srgbClr val="58748F">
                <a:alpha val="0"/>
              </a:srgbClr>
            </a:gs>
            <a:gs pos="67000">
              <a:srgbClr val="58748F">
                <a:alpha val="64000"/>
              </a:srgbClr>
            </a:gs>
            <a:gs pos="81000">
              <a:srgbClr val="58748F">
                <a:alpha val="33000"/>
              </a:srgbClr>
            </a:gs>
            <a:gs pos="98000">
              <a:srgbClr val="58748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6EFBD26-10A4-4319-AA43-64B242DA6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200" y="264684"/>
            <a:ext cx="2498994" cy="2528101"/>
          </a:xfrm>
          <a:prstGeom prst="rect">
            <a:avLst/>
          </a:prstGeom>
          <a:noFill/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Data landscape today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Increased amount of available data</a:t>
            </a:r>
          </a:p>
          <a:p>
            <a:pPr marL="0" indent="0">
              <a:spcBef>
                <a:spcPct val="20000"/>
              </a:spcBef>
              <a:buClr>
                <a:srgbClr val="58748F"/>
              </a:buClr>
              <a:buNone/>
            </a:pPr>
            <a:endParaRPr lang="en-US" dirty="0">
              <a:latin typeface="Source Sans Pro" panose="020B0503030403020204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58748F"/>
              </a:buClr>
              <a:buNone/>
            </a:pPr>
            <a:r>
              <a:rPr lang="en-US" dirty="0">
                <a:latin typeface="Source Sans Pro" panose="020B0503030403020204" pitchFamily="34" charset="0"/>
              </a:rPr>
              <a:t>Better tools</a:t>
            </a:r>
          </a:p>
          <a:p>
            <a:pPr>
              <a:spcBef>
                <a:spcPct val="20000"/>
              </a:spcBef>
              <a:buClr>
                <a:srgbClr val="58748F"/>
              </a:buClr>
            </a:pPr>
            <a:r>
              <a:rPr lang="en-US" sz="2400" dirty="0">
                <a:latin typeface="Source Sans Pro" panose="020B0503030403020204" pitchFamily="34" charset="0"/>
              </a:rPr>
              <a:t>Personal computers with enough horsepower</a:t>
            </a:r>
          </a:p>
          <a:p>
            <a:pPr>
              <a:spcBef>
                <a:spcPct val="20000"/>
              </a:spcBef>
              <a:buClr>
                <a:srgbClr val="58748F"/>
              </a:buClr>
            </a:pPr>
            <a:r>
              <a:rPr lang="en-US" sz="2400" dirty="0">
                <a:latin typeface="Source Sans Pro" panose="020B0503030403020204" pitchFamily="34" charset="0"/>
              </a:rPr>
              <a:t>Standard software, such as </a:t>
            </a:r>
            <a:r>
              <a:rPr lang="en-US" sz="2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R</a:t>
            </a:r>
            <a:r>
              <a:rPr lang="en-US" sz="2400" dirty="0">
                <a:latin typeface="Source Sans Pro" panose="020B0503030403020204" pitchFamily="34" charset="0"/>
              </a:rPr>
              <a:t>, can be used as Geographic Information System (GIS)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442353-D9A0-49E7-B103-F45BA4AE5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12" y="2687910"/>
            <a:ext cx="5013393" cy="1068070"/>
          </a:xfrm>
          <a:prstGeom prst="rect">
            <a:avLst/>
          </a:prstGeom>
          <a:effectLst/>
        </p:spPr>
      </p:pic>
      <p:pic>
        <p:nvPicPr>
          <p:cNvPr id="9" name="Grafik 8" descr="Ein Bild, das Uhr enthält.&#10;&#10;Automatisch generierte Beschreibung">
            <a:extLst>
              <a:ext uri="{FF2B5EF4-FFF2-40B4-BE49-F238E27FC236}">
                <a16:creationId xmlns:a16="http://schemas.microsoft.com/office/drawing/2014/main" id="{1376C47C-3EE0-4CF8-9B54-955842259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85" y="5898566"/>
            <a:ext cx="1547821" cy="1547821"/>
          </a:xfrm>
          <a:prstGeom prst="rect">
            <a:avLst/>
          </a:prstGeom>
          <a:effectLst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F47D23F-C421-4153-890D-D3E2A86A3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955" y="691157"/>
            <a:ext cx="647902" cy="3186976"/>
          </a:xfrm>
          <a:prstGeom prst="rect">
            <a:avLst/>
          </a:prstGeom>
          <a:effectLst/>
        </p:spPr>
      </p:pic>
      <p:pic>
        <p:nvPicPr>
          <p:cNvPr id="15" name="Grafik 14" descr="Ein Bild, das Uhr, Zeichnung enthält.&#10;&#10;Automatisch generierte Beschreibung">
            <a:extLst>
              <a:ext uri="{FF2B5EF4-FFF2-40B4-BE49-F238E27FC236}">
                <a16:creationId xmlns:a16="http://schemas.microsoft.com/office/drawing/2014/main" id="{83B7DC5B-A401-4EA5-A31E-9A9EC93C6D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242" y="5685171"/>
            <a:ext cx="1723116" cy="1723116"/>
          </a:xfrm>
          <a:prstGeom prst="rect">
            <a:avLst/>
          </a:prstGeom>
          <a:effectLst/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8B2E84F-7259-4609-9EEE-ED22C3925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57" y="4427159"/>
            <a:ext cx="2125369" cy="1647161"/>
          </a:xfrm>
          <a:prstGeom prst="rect">
            <a:avLst/>
          </a:prstGeom>
          <a:effectLst/>
        </p:spPr>
      </p:pic>
      <p:pic>
        <p:nvPicPr>
          <p:cNvPr id="16" name="Grafik 15" descr="Ein Bild, das Logo enthält.&#10;&#10;Automatisch generierte Beschreibung">
            <a:extLst>
              <a:ext uri="{FF2B5EF4-FFF2-40B4-BE49-F238E27FC236}">
                <a16:creationId xmlns:a16="http://schemas.microsoft.com/office/drawing/2014/main" id="{D9B6B8F9-5C17-276B-A216-55E1FD063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20" y="1419864"/>
            <a:ext cx="2680829" cy="150526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41D53A5-D451-A02E-3FFA-0B904BB0234B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565FA48-E4F9-F2CE-FD0A-C179D37A5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" y="352266"/>
            <a:ext cx="1603561" cy="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Georeferencing</a:t>
            </a:r>
            <a:r>
              <a:rPr lang="de-DE" dirty="0"/>
              <a:t> &amp;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linking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5939"/>
            <a:ext cx="3776842" cy="4467285"/>
          </a:xfrm>
          <a:prstGeom prst="rect">
            <a:avLst/>
          </a:prstGeom>
          <a:effectLst/>
        </p:spPr>
      </p:pic>
      <p:sp>
        <p:nvSpPr>
          <p:cNvPr id="3" name="Rechteck 2"/>
          <p:cNvSpPr/>
          <p:nvPr/>
        </p:nvSpPr>
        <p:spPr>
          <a:xfrm>
            <a:off x="3204379" y="6033184"/>
            <a:ext cx="661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OpenStreetMap</a:t>
            </a:r>
            <a:r>
              <a:rPr lang="en-US" sz="1200" dirty="0"/>
              <a:t> / GEOFABRIK, 2018, City of Cologne, 2014, Leibniz Institute of Ecological Urban and Regional Development, 2018, Statistical Offices of the Federation and the </a:t>
            </a:r>
            <a:r>
              <a:rPr lang="en-US" sz="1200" dirty="0" err="1"/>
              <a:t>Länder</a:t>
            </a:r>
            <a:r>
              <a:rPr lang="en-US" sz="1200" dirty="0"/>
              <a:t>, 2016, and German Environmental Agency / EIONET Central Data Repository, 2016 / </a:t>
            </a:r>
            <a:r>
              <a:rPr lang="en-US" sz="1200" dirty="0" err="1"/>
              <a:t>Jünger</a:t>
            </a:r>
            <a:r>
              <a:rPr lang="en-US" sz="1200" dirty="0"/>
              <a:t>, 2019</a:t>
            </a:r>
            <a:endParaRPr lang="de-DE" sz="1200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E065C6A-BBBB-8ACE-D580-2B2C4A329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60" y="1600200"/>
            <a:ext cx="5615940" cy="478112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enriched with </a:t>
            </a:r>
            <a:r>
              <a:rPr lang="en-US" b="1" dirty="0"/>
              <a:t>geo-coordinates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Enable…</a:t>
            </a:r>
          </a:p>
          <a:p>
            <a:r>
              <a:rPr lang="en-US" sz="2400" dirty="0"/>
              <a:t>Projection in one space</a:t>
            </a:r>
          </a:p>
          <a:p>
            <a:r>
              <a:rPr lang="en-US" sz="2400" dirty="0"/>
              <a:t>Linking based on same or geographically related localities</a:t>
            </a:r>
          </a:p>
        </p:txBody>
      </p:sp>
    </p:spTree>
    <p:extLst>
      <p:ext uri="{BB962C8B-B14F-4D97-AF65-F5344CB8AC3E}">
        <p14:creationId xmlns:p14="http://schemas.microsoft.com/office/powerpoint/2010/main" val="334977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B2C3B62-E2D1-4667-A1E9-1421F1206801}"/>
              </a:ext>
            </a:extLst>
          </p:cNvPr>
          <p:cNvCxnSpPr>
            <a:cxnSpLocks/>
          </p:cNvCxnSpPr>
          <p:nvPr/>
        </p:nvCxnSpPr>
        <p:spPr>
          <a:xfrm>
            <a:off x="368300" y="5768521"/>
            <a:ext cx="11480800" cy="0"/>
          </a:xfrm>
          <a:prstGeom prst="straightConnector1">
            <a:avLst/>
          </a:prstGeom>
          <a:ln w="38100">
            <a:solidFill>
              <a:srgbClr val="587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1D4903DA-8EE7-4140-9124-2F62CE327782}"/>
              </a:ext>
            </a:extLst>
          </p:cNvPr>
          <p:cNvSpPr txBox="1"/>
          <p:nvPr/>
        </p:nvSpPr>
        <p:spPr>
          <a:xfrm>
            <a:off x="730934" y="58663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EB1D3C-C5FA-4806-A241-04FC5AD6162F}"/>
              </a:ext>
            </a:extLst>
          </p:cNvPr>
          <p:cNvSpPr txBox="1"/>
          <p:nvPr/>
        </p:nvSpPr>
        <p:spPr>
          <a:xfrm>
            <a:off x="2204619" y="58777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30D5AA-D8F8-4F40-83E6-BED29D137B1A}"/>
              </a:ext>
            </a:extLst>
          </p:cNvPr>
          <p:cNvSpPr txBox="1"/>
          <p:nvPr/>
        </p:nvSpPr>
        <p:spPr>
          <a:xfrm>
            <a:off x="10800813" y="58663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2A477E5-BB3C-45EC-A269-23C0F94FBC7A}"/>
              </a:ext>
            </a:extLst>
          </p:cNvPr>
          <p:cNvSpPr txBox="1"/>
          <p:nvPr/>
        </p:nvSpPr>
        <p:spPr>
          <a:xfrm>
            <a:off x="1052059" y="1749476"/>
            <a:ext cx="2193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Linking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ALLBUS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with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environmental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noise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German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Census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2011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data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(DFG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„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GeorefUm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“, </a:t>
            </a:r>
          </a:p>
          <a:p>
            <a:pPr algn="ctr"/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2015-2017)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4F29298-3D68-4653-BC19-CD9B7AC9058F}"/>
              </a:ext>
            </a:extLst>
          </p:cNvPr>
          <p:cNvSpPr/>
          <p:nvPr/>
        </p:nvSpPr>
        <p:spPr>
          <a:xfrm>
            <a:off x="2204619" y="3900096"/>
            <a:ext cx="201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Georeferencing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GESIS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studies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6053CFE-5FC8-40EF-85B4-B0461EF3D274}"/>
              </a:ext>
            </a:extLst>
          </p:cNvPr>
          <p:cNvSpPr txBox="1"/>
          <p:nvPr/>
        </p:nvSpPr>
        <p:spPr>
          <a:xfrm>
            <a:off x="3654137" y="2283361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Development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services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external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users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0D845B23-EE45-4A64-8216-5E7BF88E7220}"/>
              </a:ext>
            </a:extLst>
          </p:cNvPr>
          <p:cNvCxnSpPr>
            <a:cxnSpLocks/>
            <a:stCxn id="19" idx="1"/>
            <a:endCxn id="53" idx="0"/>
          </p:cNvCxnSpPr>
          <p:nvPr/>
        </p:nvCxnSpPr>
        <p:spPr>
          <a:xfrm rot="10800000" flipV="1">
            <a:off x="802943" y="2903638"/>
            <a:ext cx="249117" cy="2794720"/>
          </a:xfrm>
          <a:prstGeom prst="bentConnector2">
            <a:avLst/>
          </a:prstGeom>
          <a:ln>
            <a:solidFill>
              <a:srgbClr val="587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B86C7CB3-E59C-4A0E-AAD3-D2584C3F86CB}"/>
              </a:ext>
            </a:extLst>
          </p:cNvPr>
          <p:cNvCxnSpPr>
            <a:cxnSpLocks/>
          </p:cNvCxnSpPr>
          <p:nvPr/>
        </p:nvCxnSpPr>
        <p:spPr>
          <a:xfrm>
            <a:off x="3654137" y="4570916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DA007C9D-72AA-4BAA-9039-E24FA4B015FE}"/>
              </a:ext>
            </a:extLst>
          </p:cNvPr>
          <p:cNvCxnSpPr>
            <a:cxnSpLocks/>
            <a:stCxn id="20" idx="1"/>
            <a:endCxn id="55" idx="0"/>
          </p:cNvCxnSpPr>
          <p:nvPr/>
        </p:nvCxnSpPr>
        <p:spPr>
          <a:xfrm rot="10800000" flipV="1">
            <a:off x="2031607" y="4223261"/>
            <a:ext cx="173012" cy="1469231"/>
          </a:xfrm>
          <a:prstGeom prst="bentConnector2">
            <a:avLst/>
          </a:prstGeom>
          <a:ln>
            <a:solidFill>
              <a:srgbClr val="587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9CF52C63-74F2-402D-8102-AE8F6F172938}"/>
              </a:ext>
            </a:extLst>
          </p:cNvPr>
          <p:cNvCxnSpPr>
            <a:cxnSpLocks/>
            <a:stCxn id="21" idx="2"/>
            <a:endCxn id="59" idx="0"/>
          </p:cNvCxnSpPr>
          <p:nvPr/>
        </p:nvCxnSpPr>
        <p:spPr>
          <a:xfrm rot="5400000">
            <a:off x="2429673" y="3459917"/>
            <a:ext cx="2485802" cy="1979350"/>
          </a:xfrm>
          <a:prstGeom prst="bentConnector3">
            <a:avLst>
              <a:gd name="adj1" fmla="val 67243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96A949B5-E9B1-482A-B1B6-7A7805709891}"/>
              </a:ext>
            </a:extLst>
          </p:cNvPr>
          <p:cNvCxnSpPr>
            <a:cxnSpLocks/>
          </p:cNvCxnSpPr>
          <p:nvPr/>
        </p:nvCxnSpPr>
        <p:spPr>
          <a:xfrm>
            <a:off x="5444009" y="2962243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BBD67DDC-4778-4F18-819C-451A2FF7E445}"/>
              </a:ext>
            </a:extLst>
          </p:cNvPr>
          <p:cNvSpPr txBox="1"/>
          <p:nvPr/>
        </p:nvSpPr>
        <p:spPr>
          <a:xfrm>
            <a:off x="4885138" y="349236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„SoRa“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(DFG, 2017-2020)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EAA3BEAE-B317-47E3-A60E-1DB6DC38E060}"/>
              </a:ext>
            </a:extLst>
          </p:cNvPr>
          <p:cNvSpPr/>
          <p:nvPr/>
        </p:nvSpPr>
        <p:spPr>
          <a:xfrm>
            <a:off x="730934" y="5698358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F25CAF0E-9D92-406B-835E-C2681EB9BB8B}"/>
              </a:ext>
            </a:extLst>
          </p:cNvPr>
          <p:cNvSpPr/>
          <p:nvPr/>
        </p:nvSpPr>
        <p:spPr>
          <a:xfrm>
            <a:off x="1959599" y="5692493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15D90D0D-574E-424E-866F-614B4B6DD305}"/>
              </a:ext>
            </a:extLst>
          </p:cNvPr>
          <p:cNvSpPr/>
          <p:nvPr/>
        </p:nvSpPr>
        <p:spPr>
          <a:xfrm>
            <a:off x="2610891" y="5692493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1E25D8F-D566-48F9-A076-4A61E2B9F919}"/>
              </a:ext>
            </a:extLst>
          </p:cNvPr>
          <p:cNvSpPr/>
          <p:nvPr/>
        </p:nvSpPr>
        <p:spPr>
          <a:xfrm>
            <a:off x="3143987" y="5692493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7A49EB87-EF91-4141-9364-887FF7CE8FF7}"/>
              </a:ext>
            </a:extLst>
          </p:cNvPr>
          <p:cNvCxnSpPr>
            <a:cxnSpLocks/>
            <a:stCxn id="50" idx="2"/>
            <a:endCxn id="63" idx="0"/>
          </p:cNvCxnSpPr>
          <p:nvPr/>
        </p:nvCxnSpPr>
        <p:spPr>
          <a:xfrm rot="5400000">
            <a:off x="4054722" y="3853965"/>
            <a:ext cx="999802" cy="267725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el 3">
            <a:extLst>
              <a:ext uri="{FF2B5EF4-FFF2-40B4-BE49-F238E27FC236}">
                <a16:creationId xmlns:a16="http://schemas.microsoft.com/office/drawing/2014/main" id="{89517CC1-7817-4C7A-B0AA-473F100D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34" y="908050"/>
            <a:ext cx="9252855" cy="509588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Georeferencing</a:t>
            </a:r>
            <a:r>
              <a:rPr lang="de-DE" dirty="0"/>
              <a:t> @GESIS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7E33BFD-4F88-40AF-8B55-B50F4358692B}"/>
              </a:ext>
            </a:extLst>
          </p:cNvPr>
          <p:cNvSpPr txBox="1"/>
          <p:nvPr/>
        </p:nvSpPr>
        <p:spPr>
          <a:xfrm>
            <a:off x="6747869" y="36873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Streamlining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services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tools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B769E247-E0E1-45AE-9D17-C6068A28FF64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5400000">
            <a:off x="6029133" y="3965645"/>
            <a:ext cx="1358790" cy="2094907"/>
          </a:xfrm>
          <a:prstGeom prst="bentConnector3">
            <a:avLst>
              <a:gd name="adj1" fmla="val 8084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24ED4943-DCE9-409C-8783-169416450C99}"/>
              </a:ext>
            </a:extLst>
          </p:cNvPr>
          <p:cNvSpPr/>
          <p:nvPr/>
        </p:nvSpPr>
        <p:spPr>
          <a:xfrm>
            <a:off x="5589066" y="5692493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6603F2B-D9B3-40DF-ADCE-AD4356D893D4}"/>
              </a:ext>
            </a:extLst>
          </p:cNvPr>
          <p:cNvCxnSpPr>
            <a:cxnSpLocks/>
          </p:cNvCxnSpPr>
          <p:nvPr/>
        </p:nvCxnSpPr>
        <p:spPr>
          <a:xfrm>
            <a:off x="7912980" y="4397203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2E335F74-B4F2-4396-86AD-6D8D23FC0AC5}"/>
              </a:ext>
            </a:extLst>
          </p:cNvPr>
          <p:cNvSpPr txBox="1"/>
          <p:nvPr/>
        </p:nvSpPr>
        <p:spPr>
          <a:xfrm>
            <a:off x="6502716" y="58777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EC1E4BB-7414-48C5-B13B-CDB608C00872}"/>
              </a:ext>
            </a:extLst>
          </p:cNvPr>
          <p:cNvSpPr txBox="1"/>
          <p:nvPr/>
        </p:nvSpPr>
        <p:spPr>
          <a:xfrm>
            <a:off x="6502716" y="217962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„GRETA“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(H2020, 2021-2023)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A428938-89C2-4173-9E11-693352C02042}"/>
              </a:ext>
            </a:extLst>
          </p:cNvPr>
          <p:cNvSpPr/>
          <p:nvPr/>
        </p:nvSpPr>
        <p:spPr>
          <a:xfrm>
            <a:off x="8861275" y="5697436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FD5CB682-6EB3-4354-B55C-FC16FE6DA7BC}"/>
              </a:ext>
            </a:extLst>
          </p:cNvPr>
          <p:cNvCxnSpPr>
            <a:cxnSpLocks/>
            <a:stCxn id="40" idx="3"/>
            <a:endCxn id="51" idx="0"/>
          </p:cNvCxnSpPr>
          <p:nvPr/>
        </p:nvCxnSpPr>
        <p:spPr>
          <a:xfrm>
            <a:off x="8518940" y="2779791"/>
            <a:ext cx="414343" cy="2917645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0F92B33-C044-07D1-75B2-67BB21B81935}"/>
              </a:ext>
            </a:extLst>
          </p:cNvPr>
          <p:cNvSpPr txBox="1"/>
          <p:nvPr/>
        </p:nvSpPr>
        <p:spPr>
          <a:xfrm>
            <a:off x="5092452" y="58663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968B0A-564D-E30F-154F-D1E8BB11D258}"/>
              </a:ext>
            </a:extLst>
          </p:cNvPr>
          <p:cNvSpPr txBox="1"/>
          <p:nvPr/>
        </p:nvSpPr>
        <p:spPr>
          <a:xfrm>
            <a:off x="3614883" y="58777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04DD5B-05DA-CFD2-A54A-D291FC79D9D4}"/>
              </a:ext>
            </a:extLst>
          </p:cNvPr>
          <p:cNvSpPr txBox="1"/>
          <p:nvPr/>
        </p:nvSpPr>
        <p:spPr>
          <a:xfrm>
            <a:off x="7912980" y="58777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7503AB-7DC4-FD8F-8F1A-C5311D2CF408}"/>
              </a:ext>
            </a:extLst>
          </p:cNvPr>
          <p:cNvSpPr txBox="1"/>
          <p:nvPr/>
        </p:nvSpPr>
        <p:spPr>
          <a:xfrm>
            <a:off x="9390549" y="58732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B9121A6-8403-6AE4-8F6E-E1B2F71E8E98}"/>
              </a:ext>
            </a:extLst>
          </p:cNvPr>
          <p:cNvSpPr txBox="1"/>
          <p:nvPr/>
        </p:nvSpPr>
        <p:spPr>
          <a:xfrm>
            <a:off x="9234718" y="208573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„SoRa+“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(DFG, 2023-2026)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32C74A1-7958-BA6E-ACC7-B381CEBF5A17}"/>
              </a:ext>
            </a:extLst>
          </p:cNvPr>
          <p:cNvSpPr txBox="1"/>
          <p:nvPr/>
        </p:nvSpPr>
        <p:spPr>
          <a:xfrm>
            <a:off x="9234297" y="3797039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„GxC“ </a:t>
            </a:r>
            <a:r>
              <a:rPr lang="de-DE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(internal, 2023-2025)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C494287-BE7F-C6C7-9B4D-7B42C412CCAD}"/>
              </a:ext>
            </a:extLst>
          </p:cNvPr>
          <p:cNvSpPr/>
          <p:nvPr/>
        </p:nvSpPr>
        <p:spPr>
          <a:xfrm>
            <a:off x="11250942" y="5692150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4DA30A6-DAA0-31C8-D685-F757000A047C}"/>
              </a:ext>
            </a:extLst>
          </p:cNvPr>
          <p:cNvSpPr/>
          <p:nvPr/>
        </p:nvSpPr>
        <p:spPr>
          <a:xfrm>
            <a:off x="11550021" y="5692150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4FF27F8F-B430-5CB3-14BA-B64AC8F9F829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 rot="16200000" flipH="1">
            <a:off x="10435288" y="4804488"/>
            <a:ext cx="694782" cy="108054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er: gewinkelt 55">
            <a:extLst>
              <a:ext uri="{FF2B5EF4-FFF2-40B4-BE49-F238E27FC236}">
                <a16:creationId xmlns:a16="http://schemas.microsoft.com/office/drawing/2014/main" id="{7FB6BE05-521C-382F-8430-9E6F4913619F}"/>
              </a:ext>
            </a:extLst>
          </p:cNvPr>
          <p:cNvCxnSpPr>
            <a:cxnSpLocks/>
            <a:stCxn id="32" idx="3"/>
            <a:endCxn id="39" idx="0"/>
          </p:cNvCxnSpPr>
          <p:nvPr/>
        </p:nvCxnSpPr>
        <p:spPr>
          <a:xfrm>
            <a:off x="11250942" y="2685899"/>
            <a:ext cx="371087" cy="300625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0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B2C3B62-E2D1-4667-A1E9-1421F1206801}"/>
              </a:ext>
            </a:extLst>
          </p:cNvPr>
          <p:cNvCxnSpPr>
            <a:cxnSpLocks/>
          </p:cNvCxnSpPr>
          <p:nvPr/>
        </p:nvCxnSpPr>
        <p:spPr>
          <a:xfrm>
            <a:off x="368300" y="3215821"/>
            <a:ext cx="11480800" cy="0"/>
          </a:xfrm>
          <a:prstGeom prst="straightConnector1">
            <a:avLst/>
          </a:prstGeom>
          <a:ln w="38100">
            <a:solidFill>
              <a:srgbClr val="5874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1D4903DA-8EE7-4140-9124-2F62CE327782}"/>
              </a:ext>
            </a:extLst>
          </p:cNvPr>
          <p:cNvSpPr txBox="1"/>
          <p:nvPr/>
        </p:nvSpPr>
        <p:spPr>
          <a:xfrm>
            <a:off x="730934" y="33136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EB1D3C-C5FA-4806-A241-04FC5AD6162F}"/>
              </a:ext>
            </a:extLst>
          </p:cNvPr>
          <p:cNvSpPr txBox="1"/>
          <p:nvPr/>
        </p:nvSpPr>
        <p:spPr>
          <a:xfrm>
            <a:off x="2204619" y="33250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30D5AA-D8F8-4F40-83E6-BED29D137B1A}"/>
              </a:ext>
            </a:extLst>
          </p:cNvPr>
          <p:cNvSpPr txBox="1"/>
          <p:nvPr/>
        </p:nvSpPr>
        <p:spPr>
          <a:xfrm>
            <a:off x="10800813" y="33136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4F29298-3D68-4653-BC19-CD9B7AC9058F}"/>
              </a:ext>
            </a:extLst>
          </p:cNvPr>
          <p:cNvSpPr/>
          <p:nvPr/>
        </p:nvSpPr>
        <p:spPr>
          <a:xfrm>
            <a:off x="951486" y="1905869"/>
            <a:ext cx="201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Georeferencing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GESIS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studies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6053CFE-5FC8-40EF-85B4-B0461EF3D274}"/>
              </a:ext>
            </a:extLst>
          </p:cNvPr>
          <p:cNvSpPr txBox="1"/>
          <p:nvPr/>
        </p:nvSpPr>
        <p:spPr>
          <a:xfrm>
            <a:off x="6233423" y="1768941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Development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services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external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users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B86C7CB3-E59C-4A0E-AAD3-D2584C3F86CB}"/>
              </a:ext>
            </a:extLst>
          </p:cNvPr>
          <p:cNvCxnSpPr>
            <a:cxnSpLocks/>
          </p:cNvCxnSpPr>
          <p:nvPr/>
        </p:nvCxnSpPr>
        <p:spPr>
          <a:xfrm>
            <a:off x="2754907" y="2403036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DA007C9D-72AA-4BAA-9039-E24FA4B015FE}"/>
              </a:ext>
            </a:extLst>
          </p:cNvPr>
          <p:cNvCxnSpPr>
            <a:cxnSpLocks/>
            <a:stCxn id="20" idx="1"/>
            <a:endCxn id="55" idx="0"/>
          </p:cNvCxnSpPr>
          <p:nvPr/>
        </p:nvCxnSpPr>
        <p:spPr>
          <a:xfrm rot="10800000" flipH="1" flipV="1">
            <a:off x="951485" y="2229035"/>
            <a:ext cx="1080121" cy="910758"/>
          </a:xfrm>
          <a:prstGeom prst="bentConnector4">
            <a:avLst>
              <a:gd name="adj1" fmla="val -21164"/>
              <a:gd name="adj2" fmla="val 67741"/>
            </a:avLst>
          </a:prstGeom>
          <a:ln>
            <a:solidFill>
              <a:srgbClr val="587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9CF52C63-74F2-402D-8102-AE8F6F172938}"/>
              </a:ext>
            </a:extLst>
          </p:cNvPr>
          <p:cNvCxnSpPr>
            <a:cxnSpLocks/>
            <a:stCxn id="21" idx="2"/>
            <a:endCxn id="59" idx="0"/>
          </p:cNvCxnSpPr>
          <p:nvPr/>
        </p:nvCxnSpPr>
        <p:spPr>
          <a:xfrm rot="5400000">
            <a:off x="4738456" y="636714"/>
            <a:ext cx="447522" cy="455863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96A949B5-E9B1-482A-B1B6-7A7805709891}"/>
              </a:ext>
            </a:extLst>
          </p:cNvPr>
          <p:cNvCxnSpPr>
            <a:cxnSpLocks/>
          </p:cNvCxnSpPr>
          <p:nvPr/>
        </p:nvCxnSpPr>
        <p:spPr>
          <a:xfrm>
            <a:off x="8075295" y="2552200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F25CAF0E-9D92-406B-835E-C2681EB9BB8B}"/>
              </a:ext>
            </a:extLst>
          </p:cNvPr>
          <p:cNvSpPr/>
          <p:nvPr/>
        </p:nvSpPr>
        <p:spPr>
          <a:xfrm>
            <a:off x="1959599" y="3139793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15D90D0D-574E-424E-866F-614B4B6DD305}"/>
              </a:ext>
            </a:extLst>
          </p:cNvPr>
          <p:cNvSpPr/>
          <p:nvPr/>
        </p:nvSpPr>
        <p:spPr>
          <a:xfrm>
            <a:off x="2610891" y="3139793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89517CC1-7817-4C7A-B0AA-473F100D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34" y="908050"/>
            <a:ext cx="9252855" cy="509588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Georeferencing</a:t>
            </a:r>
            <a:r>
              <a:rPr lang="de-DE" dirty="0"/>
              <a:t> @GESIS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7E33BFD-4F88-40AF-8B55-B50F4358692B}"/>
              </a:ext>
            </a:extLst>
          </p:cNvPr>
          <p:cNvSpPr txBox="1"/>
          <p:nvPr/>
        </p:nvSpPr>
        <p:spPr>
          <a:xfrm>
            <a:off x="8974088" y="19074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Streamlining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services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tools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B769E247-E0E1-45AE-9D17-C6068A28FF64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5400000">
            <a:off x="7528626" y="686219"/>
            <a:ext cx="586022" cy="4321126"/>
          </a:xfrm>
          <a:prstGeom prst="bentConnector3">
            <a:avLst>
              <a:gd name="adj1" fmla="val 8467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24ED4943-DCE9-409C-8783-169416450C99}"/>
              </a:ext>
            </a:extLst>
          </p:cNvPr>
          <p:cNvSpPr/>
          <p:nvPr/>
        </p:nvSpPr>
        <p:spPr>
          <a:xfrm>
            <a:off x="5589066" y="3139793"/>
            <a:ext cx="144016" cy="142170"/>
          </a:xfrm>
          <a:prstGeom prst="ellipse">
            <a:avLst/>
          </a:prstGeom>
          <a:solidFill>
            <a:srgbClr val="FF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6603F2B-D9B3-40DF-ADCE-AD4356D893D4}"/>
              </a:ext>
            </a:extLst>
          </p:cNvPr>
          <p:cNvCxnSpPr>
            <a:cxnSpLocks/>
          </p:cNvCxnSpPr>
          <p:nvPr/>
        </p:nvCxnSpPr>
        <p:spPr>
          <a:xfrm>
            <a:off x="10800813" y="2425445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2E335F74-B4F2-4396-86AD-6D8D23FC0AC5}"/>
              </a:ext>
            </a:extLst>
          </p:cNvPr>
          <p:cNvSpPr txBox="1"/>
          <p:nvPr/>
        </p:nvSpPr>
        <p:spPr>
          <a:xfrm>
            <a:off x="6502716" y="33250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F92B33-C044-07D1-75B2-67BB21B81935}"/>
              </a:ext>
            </a:extLst>
          </p:cNvPr>
          <p:cNvSpPr txBox="1"/>
          <p:nvPr/>
        </p:nvSpPr>
        <p:spPr>
          <a:xfrm>
            <a:off x="5092452" y="33136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968B0A-564D-E30F-154F-D1E8BB11D258}"/>
              </a:ext>
            </a:extLst>
          </p:cNvPr>
          <p:cNvSpPr txBox="1"/>
          <p:nvPr/>
        </p:nvSpPr>
        <p:spPr>
          <a:xfrm>
            <a:off x="3614883" y="33250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04DD5B-05DA-CFD2-A54A-D291FC79D9D4}"/>
              </a:ext>
            </a:extLst>
          </p:cNvPr>
          <p:cNvSpPr txBox="1"/>
          <p:nvPr/>
        </p:nvSpPr>
        <p:spPr>
          <a:xfrm>
            <a:off x="7912980" y="33250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7503AB-7DC4-FD8F-8F1A-C5311D2CF408}"/>
              </a:ext>
            </a:extLst>
          </p:cNvPr>
          <p:cNvSpPr txBox="1"/>
          <p:nvPr/>
        </p:nvSpPr>
        <p:spPr>
          <a:xfrm>
            <a:off x="9390549" y="33205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2022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0478C4C4-A646-3321-2C53-323292111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3" y="4518787"/>
            <a:ext cx="1454785" cy="417038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" descr="https://www.gesis.org/fileadmin/_processed_/b/f/csm_Logo_4C_gr_968676e470.jpg">
            <a:extLst>
              <a:ext uri="{FF2B5EF4-FFF2-40B4-BE49-F238E27FC236}">
                <a16:creationId xmlns:a16="http://schemas.microsoft.com/office/drawing/2014/main" id="{B07FDAB1-596D-1138-5D70-A4770BC4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91" y="5561358"/>
            <a:ext cx="1454785" cy="664353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5ADCB8A9-9DC8-5B35-DFD1-81720EAFA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15" y="5207274"/>
            <a:ext cx="1067004" cy="123591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C6B6EBA-E573-4F40-E6B1-55E2F6F01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11" y="4058197"/>
            <a:ext cx="1067004" cy="123591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Grafik 63" descr="Ein Bild, das Logo enthält.&#10;&#10;Automatisch generierte Beschreibung">
            <a:extLst>
              <a:ext uri="{FF2B5EF4-FFF2-40B4-BE49-F238E27FC236}">
                <a16:creationId xmlns:a16="http://schemas.microsoft.com/office/drawing/2014/main" id="{2ECFBD83-55D0-42F9-5B11-B800C7D56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50" y="4452463"/>
            <a:ext cx="1929430" cy="96672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fik 66" descr="Ein Bild, das Text, Visitenkarte, Vektorgrafiken enthält.&#10;&#10;Automatisch generierte Beschreibung">
            <a:extLst>
              <a:ext uri="{FF2B5EF4-FFF2-40B4-BE49-F238E27FC236}">
                <a16:creationId xmlns:a16="http://schemas.microsoft.com/office/drawing/2014/main" id="{19EFC01C-6014-386A-8B02-8567340CF5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33" y="4183276"/>
            <a:ext cx="1067004" cy="123591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82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Geocoding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121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Converting indirect spatial references into direct spatial references</a:t>
            </a:r>
          </a:p>
          <a:p>
            <a:pPr marL="0" indent="0">
              <a:buNone/>
            </a:pPr>
            <a:r>
              <a:rPr lang="en-US" sz="2400" dirty="0"/>
              <a:t>→ Addresses to geo-coordinates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service providers </a:t>
            </a:r>
          </a:p>
          <a:p>
            <a:pPr marL="0" indent="0">
              <a:buNone/>
            </a:pPr>
            <a:r>
              <a:rPr lang="en-US" dirty="0"/>
              <a:t>can be used</a:t>
            </a:r>
          </a:p>
          <a:p>
            <a:r>
              <a:rPr lang="en-US" sz="2400" dirty="0"/>
              <a:t>e.g., Google, Bing, OSM</a:t>
            </a:r>
          </a:p>
          <a:p>
            <a:r>
              <a:rPr lang="en-US" sz="2400" dirty="0"/>
              <a:t>In Germany: Federal Agency of Cartography and Geodesy (BKG)</a:t>
            </a:r>
          </a:p>
        </p:txBody>
      </p:sp>
      <p:pic>
        <p:nvPicPr>
          <p:cNvPr id="1026" name="Picture 2" descr="C:\Users\mueller2\talks_presentations\_done\Poster_Evaluation_Geo\Geoco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1" y="1311170"/>
            <a:ext cx="6942484" cy="52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3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ESIS CD">
      <a:dk1>
        <a:sysClr val="windowText" lastClr="000000"/>
      </a:dk1>
      <a:lt1>
        <a:sysClr val="window" lastClr="FFFFFF"/>
      </a:lt1>
      <a:dk2>
        <a:srgbClr val="A5B6C7"/>
      </a:dk2>
      <a:lt2>
        <a:srgbClr val="E7E6E6"/>
      </a:lt2>
      <a:accent1>
        <a:srgbClr val="58748F"/>
      </a:accent1>
      <a:accent2>
        <a:srgbClr val="FF6100"/>
      </a:accent2>
      <a:accent3>
        <a:srgbClr val="EDEDED"/>
      </a:accent3>
      <a:accent4>
        <a:srgbClr val="8D191D"/>
      </a:accent4>
      <a:accent5>
        <a:srgbClr val="FBBB21"/>
      </a:accent5>
      <a:accent6>
        <a:srgbClr val="00ABA0"/>
      </a:accent6>
      <a:hlink>
        <a:srgbClr val="58748F"/>
      </a:hlink>
      <a:folHlink>
        <a:srgbClr val="451843"/>
      </a:folHlink>
    </a:clrScheme>
    <a:fontScheme name="Benutzerdefini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AF1DA72217284EAECC21CC4B9BFDE1" ma:contentTypeVersion="10" ma:contentTypeDescription="Ein neues Dokument erstellen." ma:contentTypeScope="" ma:versionID="d8d8414905b45fe75b5344bc6f553150">
  <xsd:schema xmlns:xsd="http://www.w3.org/2001/XMLSchema" xmlns:xs="http://www.w3.org/2001/XMLSchema" xmlns:p="http://schemas.microsoft.com/office/2006/metadata/properties" xmlns:ns2="becb76f2-be28-4793-bffb-de2d598a17fd" xmlns:ns3="a7f41d24-d33c-4488-8415-92d08b3d9b2f" targetNamespace="http://schemas.microsoft.com/office/2006/metadata/properties" ma:root="true" ma:fieldsID="949849e51b09f889c67b90a85493123a" ns2:_="" ns3:_="">
    <xsd:import namespace="becb76f2-be28-4793-bffb-de2d598a17fd"/>
    <xsd:import namespace="a7f41d24-d33c-4488-8415-92d08b3d9b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b76f2-be28-4793-bffb-de2d598a1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14ca0621-4a8f-4189-ba8e-862c39f32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41d24-d33c-4488-8415-92d08b3d9b2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9d2c59-7793-4923-a2e6-850c15ed67b7}" ma:internalName="TaxCatchAll" ma:showField="CatchAllData" ma:web="a7f41d24-d33c-4488-8415-92d08b3d9b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b76f2-be28-4793-bffb-de2d598a17fd">
      <Terms xmlns="http://schemas.microsoft.com/office/infopath/2007/PartnerControls"/>
    </lcf76f155ced4ddcb4097134ff3c332f>
    <TaxCatchAll xmlns="a7f41d24-d33c-4488-8415-92d08b3d9b2f" xsi:nil="true"/>
  </documentManagement>
</p:properties>
</file>

<file path=customXml/itemProps1.xml><?xml version="1.0" encoding="utf-8"?>
<ds:datastoreItem xmlns:ds="http://schemas.openxmlformats.org/officeDocument/2006/customXml" ds:itemID="{044A51F0-66CD-45D3-8F7A-648F7681C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b76f2-be28-4793-bffb-de2d598a17fd"/>
    <ds:schemaRef ds:uri="a7f41d24-d33c-4488-8415-92d08b3d9b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FD4ECD-6739-4EC6-BD04-2DC160011F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51E7A7-3256-4730-BBBE-310AA17A7A5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7d28e5f-86ae-4aa5-b3a4-04adc43ff35d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8ec5f598-09a5-4f4d-8ba3-f8504e05b148"/>
    <ds:schemaRef ds:uri="http://www.w3.org/XML/1998/namespace"/>
    <ds:schemaRef ds:uri="http://purl.org/dc/dcmitype/"/>
    <ds:schemaRef ds:uri="becb76f2-be28-4793-bffb-de2d598a17fd"/>
    <ds:schemaRef ds:uri="a7f41d24-d33c-4488-8415-92d08b3d9b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Microsoft Office PowerPoint</Application>
  <PresentationFormat>Breitbild</PresentationFormat>
  <Paragraphs>259</Paragraphs>
  <Slides>37</Slides>
  <Notes>33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Office</vt:lpstr>
      <vt:lpstr>bkggeocoder: a geocoding tool for survey data</vt:lpstr>
      <vt:lpstr>Speaker</vt:lpstr>
      <vt:lpstr>Space &amp; place – an old hat?</vt:lpstr>
      <vt:lpstr>From the past to today (in sociology)</vt:lpstr>
      <vt:lpstr>Data landscape today</vt:lpstr>
      <vt:lpstr>Georeferencing &amp; spatial linking</vt:lpstr>
      <vt:lpstr>Georeferencing @GESIS</vt:lpstr>
      <vt:lpstr>Georeferencing @GESIS</vt:lpstr>
      <vt:lpstr>Geocoding</vt:lpstr>
      <vt:lpstr>R package: bkggeocoder</vt:lpstr>
      <vt:lpstr>Addresses: Leibniz institutes</vt:lpstr>
      <vt:lpstr>PowerPoint-Präsentation</vt:lpstr>
      <vt:lpstr>Using bkg_geocode() (BKG API access)</vt:lpstr>
      <vt:lpstr>PowerPoint-Präsentation</vt:lpstr>
      <vt:lpstr>More than just geocoordinates</vt:lpstr>
      <vt:lpstr>PowerPoint-Präsentation</vt:lpstr>
      <vt:lpstr>Using edited addresses</vt:lpstr>
      <vt:lpstr>PowerPoint-Präsentation</vt:lpstr>
      <vt:lpstr>PowerPoint-Präsentation</vt:lpstr>
      <vt:lpstr>PowerPoint-Präsentation</vt:lpstr>
      <vt:lpstr>Offline geocoder architecture</vt:lpstr>
      <vt:lpstr>Offline geocoder architecture</vt:lpstr>
      <vt:lpstr>Offline geocoder architecture</vt:lpstr>
      <vt:lpstr>Using bkg_geocode_offline()</vt:lpstr>
      <vt:lpstr>PowerPoint-Präsentation</vt:lpstr>
      <vt:lpstr>Using bkg_geocode_offline()</vt:lpstr>
      <vt:lpstr>PowerPoint-Präsentation</vt:lpstr>
      <vt:lpstr>Again, more than just geocoordinates</vt:lpstr>
      <vt:lpstr>PowerPoint-Präsentation</vt:lpstr>
      <vt:lpstr>Accessing the tool</vt:lpstr>
      <vt:lpstr>PowerPoint-Präsentation</vt:lpstr>
      <vt:lpstr>Future plans &amp; role in georeferencing services</vt:lpstr>
      <vt:lpstr>More on georeferenced data &amp; data linking</vt:lpstr>
      <vt:lpstr>References</vt:lpstr>
      <vt:lpstr>Expert contact &amp; GESIS consulting</vt:lpstr>
      <vt:lpstr>Upcoming talks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GESIS Standardvorlage 16:9 en</dc:title>
  <dc:creator>Heuser, Holger</dc:creator>
  <cp:lastModifiedBy>Jünger, Stefan</cp:lastModifiedBy>
  <cp:revision>152</cp:revision>
  <dcterms:created xsi:type="dcterms:W3CDTF">2022-07-15T06:22:49Z</dcterms:created>
  <dcterms:modified xsi:type="dcterms:W3CDTF">2023-04-13T14:04:31Z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0x01010078AF1DA72217284EAECC21CC4B9BFDE1</vt:lpwstr>
  </property>
  <property fmtid="{D5CDD505-2E9C-101B-9397-08002B2CF9AE}" pid="3" name="_dlc_DocIdItemGuid">
    <vt:lpwstr>efe095bb-d9a0-4380-9cd7-6c876e4774d1</vt:lpwstr>
  </property>
  <property fmtid="{D5CDD505-2E9C-101B-9397-08002B2CF9AE}" pid="4" name="MediaServiceImageTags">
    <vt:lpwstr/>
  </property>
</Properties>
</file>