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8" r:id="rId3"/>
    <p:sldId id="259" r:id="rId4"/>
    <p:sldId id="264" r:id="rId5"/>
    <p:sldId id="261" r:id="rId6"/>
    <p:sldId id="258" r:id="rId7"/>
    <p:sldId id="265" r:id="rId8"/>
    <p:sldId id="260" r:id="rId9"/>
    <p:sldId id="266" r:id="rId10"/>
    <p:sldId id="263" r:id="rId11"/>
    <p:sldId id="267" r:id="rId12"/>
    <p:sldId id="271"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eund, Frederike" initials="freundf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E0069"/>
    <a:srgbClr val="365871"/>
    <a:srgbClr val="567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3657"/>
        <p:guide pos="2880"/>
      </p:guideLst>
    </p:cSldViewPr>
  </p:slideViewPr>
  <p:notesTextViewPr>
    <p:cViewPr>
      <p:scale>
        <a:sx n="1" d="1"/>
        <a:sy n="1" d="1"/>
      </p:scale>
      <p:origin x="0" y="0"/>
    </p:cViewPr>
  </p:notesText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Gesamtbewertung</a:t>
            </a:r>
            <a:endParaRPr lang="en-US" dirty="0"/>
          </a:p>
        </c:rich>
      </c:tx>
      <c:overlay val="0"/>
    </c:title>
    <c:autoTitleDeleted val="0"/>
    <c:plotArea>
      <c:layout>
        <c:manualLayout>
          <c:layoutTarget val="inner"/>
          <c:xMode val="edge"/>
          <c:yMode val="edge"/>
          <c:x val="0.17136217787391597"/>
          <c:y val="0.1437118430618457"/>
          <c:w val="0.81165925769410863"/>
          <c:h val="0.52359981381694021"/>
        </c:manualLayout>
      </c:layout>
      <c:barChart>
        <c:barDir val="col"/>
        <c:grouping val="clustered"/>
        <c:varyColors val="0"/>
        <c:ser>
          <c:idx val="0"/>
          <c:order val="0"/>
          <c:tx>
            <c:strRef>
              <c:f>Tabelle1!$B$1</c:f>
              <c:strCache>
                <c:ptCount val="1"/>
                <c:pt idx="0">
                  <c:v>Ranggruppe</c:v>
                </c:pt>
              </c:strCache>
            </c:strRef>
          </c:tx>
          <c:invertIfNegative val="0"/>
          <c:cat>
            <c:strRef>
              <c:f>Tabelle1!$A$2:$A$7</c:f>
              <c:strCache>
                <c:ptCount val="6"/>
                <c:pt idx="0">
                  <c:v>Promotionen</c:v>
                </c:pt>
                <c:pt idx="1">
                  <c:v>Post-Docs</c:v>
                </c:pt>
                <c:pt idx="2">
                  <c:v>Wissen-
schaftliches 
und künstlerisches 
Personal</c:v>
                </c:pt>
                <c:pt idx="3">
                  <c:v>Professuren</c:v>
                </c:pt>
                <c:pt idx="4">
                  <c:v>Steigerung des 
Frauenanteils 
am wissenschaftl. 
und künstl. 
Personal 
gegenüber 2016</c:v>
                </c:pt>
                <c:pt idx="5">
                  <c:v>Steigerung des 
Frauenanteils an 
den Professuren 
gegenüber 2016</c:v>
                </c:pt>
              </c:strCache>
            </c:strRef>
          </c:cat>
          <c:val>
            <c:numRef>
              <c:f>Tabelle1!$B$2:$B$7</c:f>
              <c:numCache>
                <c:formatCode>General</c:formatCode>
                <c:ptCount val="6"/>
                <c:pt idx="0">
                  <c:v>3</c:v>
                </c:pt>
                <c:pt idx="1">
                  <c:v>2</c:v>
                </c:pt>
                <c:pt idx="2">
                  <c:v>1</c:v>
                </c:pt>
                <c:pt idx="3">
                  <c:v>3</c:v>
                </c:pt>
                <c:pt idx="4">
                  <c:v>2</c:v>
                </c:pt>
                <c:pt idx="5">
                  <c:v>1</c:v>
                </c:pt>
              </c:numCache>
            </c:numRef>
          </c:val>
          <c:extLst>
            <c:ext xmlns:c16="http://schemas.microsoft.com/office/drawing/2014/chart" uri="{C3380CC4-5D6E-409C-BE32-E72D297353CC}">
              <c16:uniqueId val="{00000000-D16E-4DA0-8D9F-327404A601F3}"/>
            </c:ext>
          </c:extLst>
        </c:ser>
        <c:dLbls>
          <c:showLegendKey val="0"/>
          <c:showVal val="0"/>
          <c:showCatName val="0"/>
          <c:showSerName val="0"/>
          <c:showPercent val="0"/>
          <c:showBubbleSize val="0"/>
        </c:dLbls>
        <c:gapWidth val="150"/>
        <c:axId val="41607552"/>
        <c:axId val="41609088"/>
      </c:barChart>
      <c:catAx>
        <c:axId val="41607552"/>
        <c:scaling>
          <c:orientation val="minMax"/>
        </c:scaling>
        <c:delete val="0"/>
        <c:axPos val="b"/>
        <c:numFmt formatCode="General" sourceLinked="0"/>
        <c:majorTickMark val="out"/>
        <c:minorTickMark val="none"/>
        <c:tickLblPos val="low"/>
        <c:txPr>
          <a:bodyPr rot="0" vert="horz" anchor="t" anchorCtr="0"/>
          <a:lstStyle/>
          <a:p>
            <a:pPr>
              <a:defRPr sz="1100"/>
            </a:pPr>
            <a:endParaRPr lang="de-DE"/>
          </a:p>
        </c:txPr>
        <c:crossAx val="41609088"/>
        <c:crosses val="autoZero"/>
        <c:auto val="1"/>
        <c:lblAlgn val="ctr"/>
        <c:lblOffset val="100"/>
        <c:noMultiLvlLbl val="0"/>
      </c:catAx>
      <c:valAx>
        <c:axId val="41609088"/>
        <c:scaling>
          <c:orientation val="minMax"/>
          <c:max val="3"/>
          <c:min val="0"/>
        </c:scaling>
        <c:delete val="0"/>
        <c:axPos val="l"/>
        <c:majorGridlines/>
        <c:numFmt formatCode="General" sourceLinked="1"/>
        <c:majorTickMark val="out"/>
        <c:minorTickMark val="none"/>
        <c:tickLblPos val="nextTo"/>
        <c:txPr>
          <a:bodyPr/>
          <a:lstStyle/>
          <a:p>
            <a:pPr>
              <a:defRPr>
                <a:solidFill>
                  <a:schemeClr val="bg1"/>
                </a:solidFill>
              </a:defRPr>
            </a:pPr>
            <a:endParaRPr lang="de-DE"/>
          </a:p>
        </c:txPr>
        <c:crossAx val="41607552"/>
        <c:crosses val="autoZero"/>
        <c:crossBetween val="between"/>
        <c:majorUnit val="1"/>
        <c:minorUnit val="1"/>
      </c:valAx>
      <c:spPr>
        <a:noFill/>
        <a:ln w="25400">
          <a:noFill/>
        </a:ln>
      </c:spPr>
    </c:plotArea>
    <c:plotVisOnly val="1"/>
    <c:dispBlanksAs val="gap"/>
    <c:showDLblsOverMax val="0"/>
  </c:chart>
  <c:txPr>
    <a:bodyPr/>
    <a:lstStyle/>
    <a:p>
      <a:pPr>
        <a:defRPr sz="1800"/>
      </a:pPr>
      <a:endParaRPr lang="de-DE"/>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889CD-BC48-4C60-AD90-36CB078985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CB0D78DA-6EC0-4EE4-911E-4011C7B1BDF4}">
      <dgm:prSet phldrT="[Text]"/>
      <dgm:spPr/>
      <dgm:t>
        <a:bodyPr/>
        <a:lstStyle/>
        <a:p>
          <a:r>
            <a:rPr lang="de-DE" dirty="0"/>
            <a:t>Spitzengruppe</a:t>
          </a:r>
          <a:br>
            <a:rPr lang="de-DE" dirty="0"/>
          </a:br>
          <a:r>
            <a:rPr lang="de-DE" dirty="0"/>
            <a:t>(2 Punkte)</a:t>
          </a:r>
        </a:p>
      </dgm:t>
    </dgm:pt>
    <dgm:pt modelId="{1C9F1426-95B2-474B-9759-85588C5066E9}" type="parTrans" cxnId="{C87983A1-C983-4EF4-A0CC-3EA19B5AFDFF}">
      <dgm:prSet/>
      <dgm:spPr/>
      <dgm:t>
        <a:bodyPr/>
        <a:lstStyle/>
        <a:p>
          <a:endParaRPr lang="de-DE"/>
        </a:p>
      </dgm:t>
    </dgm:pt>
    <dgm:pt modelId="{7549C7A4-D52E-4669-BEC2-E80D6EA5CB0F}" type="sibTrans" cxnId="{C87983A1-C983-4EF4-A0CC-3EA19B5AFDFF}">
      <dgm:prSet/>
      <dgm:spPr/>
      <dgm:t>
        <a:bodyPr/>
        <a:lstStyle/>
        <a:p>
          <a:endParaRPr lang="de-DE"/>
        </a:p>
      </dgm:t>
    </dgm:pt>
    <dgm:pt modelId="{7525F2E7-AFE4-45BA-9907-441B7964EA24}">
      <dgm:prSet phldrT="[Text]"/>
      <dgm:spPr/>
      <dgm:t>
        <a:bodyPr/>
        <a:lstStyle/>
        <a:p>
          <a:r>
            <a:rPr lang="de-DE" dirty="0"/>
            <a:t>Mittelgruppe</a:t>
          </a:r>
          <a:br>
            <a:rPr lang="de-DE" dirty="0"/>
          </a:br>
          <a:r>
            <a:rPr lang="de-DE" dirty="0"/>
            <a:t>(1 Punkt)</a:t>
          </a:r>
        </a:p>
      </dgm:t>
    </dgm:pt>
    <dgm:pt modelId="{832C63D4-64AA-482B-9D3F-C2E1F7B11024}" type="parTrans" cxnId="{A260E576-6B91-4A6C-994F-1FF1E651DCF9}">
      <dgm:prSet/>
      <dgm:spPr/>
      <dgm:t>
        <a:bodyPr/>
        <a:lstStyle/>
        <a:p>
          <a:endParaRPr lang="de-DE"/>
        </a:p>
      </dgm:t>
    </dgm:pt>
    <dgm:pt modelId="{23EF1793-3D0A-4499-AA40-406E8960FF20}" type="sibTrans" cxnId="{A260E576-6B91-4A6C-994F-1FF1E651DCF9}">
      <dgm:prSet/>
      <dgm:spPr/>
      <dgm:t>
        <a:bodyPr/>
        <a:lstStyle/>
        <a:p>
          <a:endParaRPr lang="de-DE"/>
        </a:p>
      </dgm:t>
    </dgm:pt>
    <dgm:pt modelId="{2E4286ED-D459-43BF-89AC-AF4A8495F182}">
      <dgm:prSet phldrT="[Text]"/>
      <dgm:spPr/>
      <dgm:t>
        <a:bodyPr/>
        <a:lstStyle/>
        <a:p>
          <a:r>
            <a:rPr lang="de-DE" dirty="0"/>
            <a:t>Schlussgruppe</a:t>
          </a:r>
          <a:br>
            <a:rPr lang="de-DE" dirty="0"/>
          </a:br>
          <a:r>
            <a:rPr lang="de-DE" dirty="0"/>
            <a:t>(0 Punkte)</a:t>
          </a:r>
        </a:p>
      </dgm:t>
    </dgm:pt>
    <dgm:pt modelId="{0FABBA43-A5F0-4D2C-8146-36DE905FE440}" type="parTrans" cxnId="{DFB4C608-9CFD-44DF-85DC-56A1FB5DB3DA}">
      <dgm:prSet/>
      <dgm:spPr/>
      <dgm:t>
        <a:bodyPr/>
        <a:lstStyle/>
        <a:p>
          <a:endParaRPr lang="de-DE"/>
        </a:p>
      </dgm:t>
    </dgm:pt>
    <dgm:pt modelId="{45EB9087-7602-40C6-8C4B-70730CAD5C7B}" type="sibTrans" cxnId="{DFB4C608-9CFD-44DF-85DC-56A1FB5DB3DA}">
      <dgm:prSet/>
      <dgm:spPr/>
      <dgm:t>
        <a:bodyPr/>
        <a:lstStyle/>
        <a:p>
          <a:endParaRPr lang="de-DE"/>
        </a:p>
      </dgm:t>
    </dgm:pt>
    <dgm:pt modelId="{273823F0-C1D3-4337-8D4A-7E305A23DAB1}" type="pres">
      <dgm:prSet presAssocID="{EB3889CD-BC48-4C60-AD90-36CB0789850A}" presName="diagram" presStyleCnt="0">
        <dgm:presLayoutVars>
          <dgm:dir/>
          <dgm:resizeHandles val="exact"/>
        </dgm:presLayoutVars>
      </dgm:prSet>
      <dgm:spPr/>
    </dgm:pt>
    <dgm:pt modelId="{B658F6B5-7C31-431D-B80F-D5C23F8C9749}" type="pres">
      <dgm:prSet presAssocID="{CB0D78DA-6EC0-4EE4-911E-4011C7B1BDF4}" presName="node" presStyleLbl="node1" presStyleIdx="0" presStyleCnt="3">
        <dgm:presLayoutVars>
          <dgm:bulletEnabled val="1"/>
        </dgm:presLayoutVars>
      </dgm:prSet>
      <dgm:spPr/>
    </dgm:pt>
    <dgm:pt modelId="{8DC96812-36D5-4F63-A0EF-5BA9848FCE3C}" type="pres">
      <dgm:prSet presAssocID="{7549C7A4-D52E-4669-BEC2-E80D6EA5CB0F}" presName="sibTrans" presStyleCnt="0"/>
      <dgm:spPr/>
    </dgm:pt>
    <dgm:pt modelId="{441119DF-98FD-47A5-8393-9E2F9C8C787A}" type="pres">
      <dgm:prSet presAssocID="{7525F2E7-AFE4-45BA-9907-441B7964EA24}" presName="node" presStyleLbl="node1" presStyleIdx="1" presStyleCnt="3">
        <dgm:presLayoutVars>
          <dgm:bulletEnabled val="1"/>
        </dgm:presLayoutVars>
      </dgm:prSet>
      <dgm:spPr/>
    </dgm:pt>
    <dgm:pt modelId="{92854382-9E88-49C3-9ACD-91A2A25AFA29}" type="pres">
      <dgm:prSet presAssocID="{23EF1793-3D0A-4499-AA40-406E8960FF20}" presName="sibTrans" presStyleCnt="0"/>
      <dgm:spPr/>
    </dgm:pt>
    <dgm:pt modelId="{4C44B4A1-B86C-4E0D-9612-67F421E44C38}" type="pres">
      <dgm:prSet presAssocID="{2E4286ED-D459-43BF-89AC-AF4A8495F182}" presName="node" presStyleLbl="node1" presStyleIdx="2" presStyleCnt="3">
        <dgm:presLayoutVars>
          <dgm:bulletEnabled val="1"/>
        </dgm:presLayoutVars>
      </dgm:prSet>
      <dgm:spPr/>
    </dgm:pt>
  </dgm:ptLst>
  <dgm:cxnLst>
    <dgm:cxn modelId="{53A33C05-785A-4F24-BDD4-E466A5327AF9}" type="presOf" srcId="{7525F2E7-AFE4-45BA-9907-441B7964EA24}" destId="{441119DF-98FD-47A5-8393-9E2F9C8C787A}" srcOrd="0" destOrd="0" presId="urn:microsoft.com/office/officeart/2005/8/layout/default"/>
    <dgm:cxn modelId="{DFB4C608-9CFD-44DF-85DC-56A1FB5DB3DA}" srcId="{EB3889CD-BC48-4C60-AD90-36CB0789850A}" destId="{2E4286ED-D459-43BF-89AC-AF4A8495F182}" srcOrd="2" destOrd="0" parTransId="{0FABBA43-A5F0-4D2C-8146-36DE905FE440}" sibTransId="{45EB9087-7602-40C6-8C4B-70730CAD5C7B}"/>
    <dgm:cxn modelId="{A260E576-6B91-4A6C-994F-1FF1E651DCF9}" srcId="{EB3889CD-BC48-4C60-AD90-36CB0789850A}" destId="{7525F2E7-AFE4-45BA-9907-441B7964EA24}" srcOrd="1" destOrd="0" parTransId="{832C63D4-64AA-482B-9D3F-C2E1F7B11024}" sibTransId="{23EF1793-3D0A-4499-AA40-406E8960FF20}"/>
    <dgm:cxn modelId="{C87983A1-C983-4EF4-A0CC-3EA19B5AFDFF}" srcId="{EB3889CD-BC48-4C60-AD90-36CB0789850A}" destId="{CB0D78DA-6EC0-4EE4-911E-4011C7B1BDF4}" srcOrd="0" destOrd="0" parTransId="{1C9F1426-95B2-474B-9759-85588C5066E9}" sibTransId="{7549C7A4-D52E-4669-BEC2-E80D6EA5CB0F}"/>
    <dgm:cxn modelId="{E69394BA-CC20-4C26-B72C-B508668F36E2}" type="presOf" srcId="{CB0D78DA-6EC0-4EE4-911E-4011C7B1BDF4}" destId="{B658F6B5-7C31-431D-B80F-D5C23F8C9749}" srcOrd="0" destOrd="0" presId="urn:microsoft.com/office/officeart/2005/8/layout/default"/>
    <dgm:cxn modelId="{6D34ABDB-B447-4032-B36B-E785580EC1F8}" type="presOf" srcId="{2E4286ED-D459-43BF-89AC-AF4A8495F182}" destId="{4C44B4A1-B86C-4E0D-9612-67F421E44C38}" srcOrd="0" destOrd="0" presId="urn:microsoft.com/office/officeart/2005/8/layout/default"/>
    <dgm:cxn modelId="{DF210AE3-8F20-423A-A30A-179972CDC002}" type="presOf" srcId="{EB3889CD-BC48-4C60-AD90-36CB0789850A}" destId="{273823F0-C1D3-4337-8D4A-7E305A23DAB1}" srcOrd="0" destOrd="0" presId="urn:microsoft.com/office/officeart/2005/8/layout/default"/>
    <dgm:cxn modelId="{0A6871B3-C138-480D-96AA-D4E08D54A2D8}" type="presParOf" srcId="{273823F0-C1D3-4337-8D4A-7E305A23DAB1}" destId="{B658F6B5-7C31-431D-B80F-D5C23F8C9749}" srcOrd="0" destOrd="0" presId="urn:microsoft.com/office/officeart/2005/8/layout/default"/>
    <dgm:cxn modelId="{093841DB-F171-4B0B-9FCA-582D0B6B0DD8}" type="presParOf" srcId="{273823F0-C1D3-4337-8D4A-7E305A23DAB1}" destId="{8DC96812-36D5-4F63-A0EF-5BA9848FCE3C}" srcOrd="1" destOrd="0" presId="urn:microsoft.com/office/officeart/2005/8/layout/default"/>
    <dgm:cxn modelId="{091F6417-08A2-42BF-A416-53B31FDF9B2B}" type="presParOf" srcId="{273823F0-C1D3-4337-8D4A-7E305A23DAB1}" destId="{441119DF-98FD-47A5-8393-9E2F9C8C787A}" srcOrd="2" destOrd="0" presId="urn:microsoft.com/office/officeart/2005/8/layout/default"/>
    <dgm:cxn modelId="{FC31172C-BA98-4D51-B920-226F1D240B2F}" type="presParOf" srcId="{273823F0-C1D3-4337-8D4A-7E305A23DAB1}" destId="{92854382-9E88-49C3-9ACD-91A2A25AFA29}" srcOrd="3" destOrd="0" presId="urn:microsoft.com/office/officeart/2005/8/layout/default"/>
    <dgm:cxn modelId="{3FDB495F-008F-4DB1-A30B-1C64C7A51295}" type="presParOf" srcId="{273823F0-C1D3-4337-8D4A-7E305A23DAB1}" destId="{4C44B4A1-B86C-4E0D-9612-67F421E44C3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custT="1"/>
      <dgm:spPr>
        <a:noFill/>
        <a:ln>
          <a:solidFill>
            <a:srgbClr val="567F9B"/>
          </a:solidFill>
        </a:ln>
      </dgm:spPr>
      <dgm:t>
        <a:bodyPr/>
        <a:lstStyle/>
        <a:p>
          <a:r>
            <a:rPr lang="de-DE" sz="1800" dirty="0">
              <a:solidFill>
                <a:srgbClr val="365871"/>
              </a:solidFill>
            </a:rPr>
            <a:t>Die besten </a:t>
          </a:r>
        </a:p>
        <a:p>
          <a:r>
            <a:rPr lang="de-DE" sz="1800" dirty="0">
              <a:solidFill>
                <a:srgbClr val="365871"/>
              </a:solidFill>
            </a:rPr>
            <a:t>25 %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custT="1"/>
      <dgm:spPr>
        <a:noFill/>
        <a:ln>
          <a:solidFill>
            <a:srgbClr val="567F9B"/>
          </a:solidFill>
        </a:ln>
      </dgm:spPr>
      <dgm:t>
        <a:bodyPr/>
        <a:lstStyle/>
        <a:p>
          <a:r>
            <a:rPr lang="de-DE" sz="1800" dirty="0">
              <a:solidFill>
                <a:srgbClr val="365871"/>
              </a:solidFill>
            </a:rPr>
            <a:t>Die mittleren </a:t>
          </a:r>
        </a:p>
        <a:p>
          <a:r>
            <a:rPr lang="de-DE" sz="1800" dirty="0">
              <a:solidFill>
                <a:srgbClr val="365871"/>
              </a:solidFill>
            </a:rPr>
            <a:t>50 %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custT="1"/>
      <dgm:spPr>
        <a:noFill/>
        <a:ln>
          <a:solidFill>
            <a:srgbClr val="567F9B"/>
          </a:solidFill>
        </a:ln>
      </dgm:spPr>
      <dgm:t>
        <a:bodyPr/>
        <a:lstStyle/>
        <a:p>
          <a:r>
            <a:rPr lang="de-DE" sz="1800" dirty="0">
              <a:solidFill>
                <a:srgbClr val="365871"/>
              </a:solidFill>
            </a:rPr>
            <a:t>Die schlechtesten </a:t>
          </a:r>
        </a:p>
        <a:p>
          <a:r>
            <a:rPr lang="de-DE" sz="1800" dirty="0">
              <a:solidFill>
                <a:srgbClr val="365871"/>
              </a:solidFill>
            </a:rPr>
            <a:t>25 %</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pt>
    <dgm:pt modelId="{E87B5C16-CA0A-4802-8A45-CBC5D3D47B17}" type="pres">
      <dgm:prSet presAssocID="{3BCA9631-224C-43C9-96FE-7AA7377F0DCF}" presName="node" presStyleLbl="node1" presStyleIdx="0" presStyleCnt="3" custScaleX="137595">
        <dgm:presLayoutVars>
          <dgm:bulletEnabled val="1"/>
        </dgm:presLayoutVars>
      </dgm:prSet>
      <dgm:spPr/>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pt>
  </dgm:ptLst>
  <dgm:cxnLst>
    <dgm:cxn modelId="{B9A21A1C-D00E-4D28-8649-7E38703DB7CF}" type="presOf" srcId="{B2B06459-3F69-4F43-ADE7-49693D8CB8DC}" destId="{E9D304FD-E93C-4451-9C7B-475F3469D349}" srcOrd="0" destOrd="0" presId="urn:microsoft.com/office/officeart/2005/8/layout/default"/>
    <dgm:cxn modelId="{F69AC330-7E0A-48E0-8FC4-58066054CE69}" type="presOf" srcId="{3BCA9631-224C-43C9-96FE-7AA7377F0DCF}" destId="{E87B5C16-CA0A-4802-8A45-CBC5D3D47B17}"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FEE3FC6E-0EEF-4590-8AC5-122EC07D4BFF}" type="presOf" srcId="{A55FE442-FDED-465B-8167-284CD36A6162}" destId="{22CB9AC4-3FEB-4487-AB10-6ED108719980}" srcOrd="0" destOrd="0" presId="urn:microsoft.com/office/officeart/2005/8/layout/default"/>
    <dgm:cxn modelId="{6D7131AF-CC70-4B31-9B1D-905277803DBE}" type="presOf" srcId="{4418FADD-5AA3-47AA-A20A-F37417C15F8D}" destId="{63B176E7-F618-4463-881C-D6A746A73511}"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AAE2F2FA-7F47-41A4-B0F3-76885A76D7A0}" srcId="{B2B06459-3F69-4F43-ADE7-49693D8CB8DC}" destId="{3BCA9631-224C-43C9-96FE-7AA7377F0DCF}" srcOrd="0" destOrd="0" parTransId="{8F6999BA-09A4-421E-ABD6-5C7F0469C1B9}" sibTransId="{AD9DE5F9-0510-4D3E-9C24-15EA50CBA731}"/>
    <dgm:cxn modelId="{486BE106-A000-4426-919D-A8DEA736BAB5}" type="presParOf" srcId="{E9D304FD-E93C-4451-9C7B-475F3469D349}" destId="{E87B5C16-CA0A-4802-8A45-CBC5D3D47B17}" srcOrd="0" destOrd="0" presId="urn:microsoft.com/office/officeart/2005/8/layout/default"/>
    <dgm:cxn modelId="{9B113C92-0D06-4B3C-91F3-9341F8684D0D}" type="presParOf" srcId="{E9D304FD-E93C-4451-9C7B-475F3469D349}" destId="{C7E0655B-DD64-4DE8-8967-6D4D38D1FEC4}" srcOrd="1" destOrd="0" presId="urn:microsoft.com/office/officeart/2005/8/layout/default"/>
    <dgm:cxn modelId="{14D64D12-5863-4134-8B85-EC3DA7301778}" type="presParOf" srcId="{E9D304FD-E93C-4451-9C7B-475F3469D349}" destId="{63B176E7-F618-4463-881C-D6A746A73511}" srcOrd="2" destOrd="0" presId="urn:microsoft.com/office/officeart/2005/8/layout/default"/>
    <dgm:cxn modelId="{7912A9AB-F559-45E0-A32C-62F48B4236B8}" type="presParOf" srcId="{E9D304FD-E93C-4451-9C7B-475F3469D349}" destId="{0EE2CA68-75B5-4635-891B-B9FC25A2D43B}" srcOrd="3" destOrd="0" presId="urn:microsoft.com/office/officeart/2005/8/layout/default"/>
    <dgm:cxn modelId="{A7CFD629-37DA-4AA0-82A0-93587568302F}"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dgm:spPr>
        <a:noFill/>
        <a:ln>
          <a:solidFill>
            <a:srgbClr val="567F9B"/>
          </a:solidFill>
        </a:ln>
      </dgm:spPr>
      <dgm:t>
        <a:bodyPr/>
        <a:lstStyle/>
        <a:p>
          <a:r>
            <a:rPr lang="de-DE" dirty="0">
              <a:solidFill>
                <a:srgbClr val="365871"/>
              </a:solidFill>
            </a:rPr>
            <a:t>Steigerung des </a:t>
          </a:r>
          <a:br>
            <a:rPr lang="de-DE" dirty="0">
              <a:solidFill>
                <a:srgbClr val="365871"/>
              </a:solidFill>
            </a:rPr>
          </a:br>
          <a:r>
            <a:rPr lang="de-DE" dirty="0">
              <a:solidFill>
                <a:srgbClr val="365871"/>
              </a:solidFill>
            </a:rPr>
            <a:t>     Frauenanteils ≥ 5 % oder Frauenanteil 2012 bereits über 40 % und nicht unter 40 % gesunken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dgm:spPr>
        <a:noFill/>
        <a:ln>
          <a:solidFill>
            <a:srgbClr val="567F9B"/>
          </a:solidFill>
        </a:ln>
      </dgm:spPr>
      <dgm:t>
        <a:bodyPr/>
        <a:lstStyle/>
        <a:p>
          <a:r>
            <a:rPr lang="de-DE" dirty="0">
              <a:solidFill>
                <a:srgbClr val="365871"/>
              </a:solidFill>
            </a:rPr>
            <a:t>Steigerung des Frauenanteils 0 % - 5 %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dgm:spPr>
        <a:noFill/>
        <a:ln>
          <a:solidFill>
            <a:srgbClr val="567F9B"/>
          </a:solidFill>
        </a:ln>
      </dgm:spPr>
      <dgm:t>
        <a:bodyPr/>
        <a:lstStyle/>
        <a:p>
          <a:r>
            <a:rPr lang="de-DE" dirty="0">
              <a:solidFill>
                <a:srgbClr val="365871"/>
              </a:solidFill>
            </a:rPr>
            <a:t>Frauenanteil gesunken</a:t>
          </a:r>
          <a:br>
            <a:rPr lang="de-DE" dirty="0">
              <a:solidFill>
                <a:srgbClr val="365871"/>
              </a:solidFill>
            </a:rPr>
          </a:br>
          <a:r>
            <a:rPr lang="de-DE" dirty="0">
              <a:solidFill>
                <a:srgbClr val="365871"/>
              </a:solidFill>
            </a:rPr>
            <a:t>      oder stagniert</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pt>
    <dgm:pt modelId="{E87B5C16-CA0A-4802-8A45-CBC5D3D47B17}" type="pres">
      <dgm:prSet presAssocID="{3BCA9631-224C-43C9-96FE-7AA7377F0DCF}" presName="node" presStyleLbl="node1" presStyleIdx="0" presStyleCnt="3" custScaleX="137595">
        <dgm:presLayoutVars>
          <dgm:bulletEnabled val="1"/>
        </dgm:presLayoutVars>
      </dgm:prSet>
      <dgm:spPr/>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pt>
  </dgm:ptLst>
  <dgm:cxnLst>
    <dgm:cxn modelId="{49F27C28-C976-4271-BA0A-5D62BE8A9456}" type="presOf" srcId="{A55FE442-FDED-465B-8167-284CD36A6162}" destId="{22CB9AC4-3FEB-4487-AB10-6ED108719980}" srcOrd="0" destOrd="0" presId="urn:microsoft.com/office/officeart/2005/8/layout/default"/>
    <dgm:cxn modelId="{E3BFF53B-4550-45E0-84E9-DFDE706130DD}" type="presOf" srcId="{4418FADD-5AA3-47AA-A20A-F37417C15F8D}" destId="{63B176E7-F618-4463-881C-D6A746A73511}"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051BFF97-83B2-4D8A-9AA1-92C20205CD37}" type="presOf" srcId="{B2B06459-3F69-4F43-ADE7-49693D8CB8DC}" destId="{E9D304FD-E93C-4451-9C7B-475F3469D349}" srcOrd="0" destOrd="0" presId="urn:microsoft.com/office/officeart/2005/8/layout/default"/>
    <dgm:cxn modelId="{0AACF0C7-9C70-4C66-997C-7659A09FB775}" type="presOf" srcId="{3BCA9631-224C-43C9-96FE-7AA7377F0DCF}" destId="{E87B5C16-CA0A-4802-8A45-CBC5D3D47B17}"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AAE2F2FA-7F47-41A4-B0F3-76885A76D7A0}" srcId="{B2B06459-3F69-4F43-ADE7-49693D8CB8DC}" destId="{3BCA9631-224C-43C9-96FE-7AA7377F0DCF}" srcOrd="0" destOrd="0" parTransId="{8F6999BA-09A4-421E-ABD6-5C7F0469C1B9}" sibTransId="{AD9DE5F9-0510-4D3E-9C24-15EA50CBA731}"/>
    <dgm:cxn modelId="{65E4A6E7-B8CA-40D4-9CBD-9C39DD78D7CE}" type="presParOf" srcId="{E9D304FD-E93C-4451-9C7B-475F3469D349}" destId="{E87B5C16-CA0A-4802-8A45-CBC5D3D47B17}" srcOrd="0" destOrd="0" presId="urn:microsoft.com/office/officeart/2005/8/layout/default"/>
    <dgm:cxn modelId="{F426FDA3-C219-46D9-8991-4AE5F07D3EB3}" type="presParOf" srcId="{E9D304FD-E93C-4451-9C7B-475F3469D349}" destId="{C7E0655B-DD64-4DE8-8967-6D4D38D1FEC4}" srcOrd="1" destOrd="0" presId="urn:microsoft.com/office/officeart/2005/8/layout/default"/>
    <dgm:cxn modelId="{954C09EE-CC4D-4E72-A463-F5DF98E97F8A}" type="presParOf" srcId="{E9D304FD-E93C-4451-9C7B-475F3469D349}" destId="{63B176E7-F618-4463-881C-D6A746A73511}" srcOrd="2" destOrd="0" presId="urn:microsoft.com/office/officeart/2005/8/layout/default"/>
    <dgm:cxn modelId="{A35793E4-2ECC-451D-8ED0-2D256311DA59}" type="presParOf" srcId="{E9D304FD-E93C-4451-9C7B-475F3469D349}" destId="{0EE2CA68-75B5-4635-891B-B9FC25A2D43B}" srcOrd="3" destOrd="0" presId="urn:microsoft.com/office/officeart/2005/8/layout/default"/>
    <dgm:cxn modelId="{5274C2EA-8C9F-4956-9A8E-C53FCE1D16A1}"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8F6B5-7C31-431D-B80F-D5C23F8C9749}">
      <dsp:nvSpPr>
        <dsp:cNvPr id="0" name=""/>
        <dsp:cNvSpPr/>
      </dsp:nvSpPr>
      <dsp:spPr>
        <a:xfrm>
          <a:off x="252871" y="1687"/>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Spitzengruppe</a:t>
          </a:r>
          <a:br>
            <a:rPr lang="de-DE" sz="1800" kern="1200" dirty="0"/>
          </a:br>
          <a:r>
            <a:rPr lang="de-DE" sz="1800" kern="1200" dirty="0"/>
            <a:t>(2 Punkte)</a:t>
          </a:r>
        </a:p>
      </dsp:txBody>
      <dsp:txXfrm>
        <a:off x="252871" y="1687"/>
        <a:ext cx="1726504" cy="1035902"/>
      </dsp:txXfrm>
    </dsp:sp>
    <dsp:sp modelId="{441119DF-98FD-47A5-8393-9E2F9C8C787A}">
      <dsp:nvSpPr>
        <dsp:cNvPr id="0" name=""/>
        <dsp:cNvSpPr/>
      </dsp:nvSpPr>
      <dsp:spPr>
        <a:xfrm>
          <a:off x="252871" y="1210240"/>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Mittelgruppe</a:t>
          </a:r>
          <a:br>
            <a:rPr lang="de-DE" sz="1800" kern="1200" dirty="0"/>
          </a:br>
          <a:r>
            <a:rPr lang="de-DE" sz="1800" kern="1200" dirty="0"/>
            <a:t>(1 Punkt)</a:t>
          </a:r>
        </a:p>
      </dsp:txBody>
      <dsp:txXfrm>
        <a:off x="252871" y="1210240"/>
        <a:ext cx="1726504" cy="1035902"/>
      </dsp:txXfrm>
    </dsp:sp>
    <dsp:sp modelId="{4C44B4A1-B86C-4E0D-9612-67F421E44C38}">
      <dsp:nvSpPr>
        <dsp:cNvPr id="0" name=""/>
        <dsp:cNvSpPr/>
      </dsp:nvSpPr>
      <dsp:spPr>
        <a:xfrm>
          <a:off x="252871" y="2418793"/>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Schlussgruppe</a:t>
          </a:r>
          <a:br>
            <a:rPr lang="de-DE" sz="1800" kern="1200" dirty="0"/>
          </a:br>
          <a:r>
            <a:rPr lang="de-DE" sz="1800" kern="1200" dirty="0"/>
            <a:t>(0 Punkte)</a:t>
          </a:r>
        </a:p>
      </dsp:txBody>
      <dsp:txXfrm>
        <a:off x="252871" y="2418793"/>
        <a:ext cx="1726504" cy="1035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besten </a:t>
          </a:r>
        </a:p>
        <a:p>
          <a:pPr marL="0" lvl="0" indent="0" algn="ctr" defTabSz="800100">
            <a:lnSpc>
              <a:spcPct val="90000"/>
            </a:lnSpc>
            <a:spcBef>
              <a:spcPct val="0"/>
            </a:spcBef>
            <a:spcAft>
              <a:spcPct val="35000"/>
            </a:spcAft>
            <a:buNone/>
          </a:pPr>
          <a:r>
            <a:rPr lang="de-DE" sz="1800" kern="1200" dirty="0">
              <a:solidFill>
                <a:srgbClr val="365871"/>
              </a:solidFill>
            </a:rPr>
            <a:t>25 %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mittleren </a:t>
          </a:r>
        </a:p>
        <a:p>
          <a:pPr marL="0" lvl="0" indent="0" algn="ctr" defTabSz="800100">
            <a:lnSpc>
              <a:spcPct val="90000"/>
            </a:lnSpc>
            <a:spcBef>
              <a:spcPct val="0"/>
            </a:spcBef>
            <a:spcAft>
              <a:spcPct val="35000"/>
            </a:spcAft>
            <a:buNone/>
          </a:pPr>
          <a:r>
            <a:rPr lang="de-DE" sz="1800" kern="1200" dirty="0">
              <a:solidFill>
                <a:srgbClr val="365871"/>
              </a:solidFill>
            </a:rPr>
            <a:t>50 %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schlechtesten </a:t>
          </a:r>
        </a:p>
        <a:p>
          <a:pPr marL="0" lvl="0" indent="0" algn="ctr" defTabSz="800100">
            <a:lnSpc>
              <a:spcPct val="90000"/>
            </a:lnSpc>
            <a:spcBef>
              <a:spcPct val="0"/>
            </a:spcBef>
            <a:spcAft>
              <a:spcPct val="35000"/>
            </a:spcAft>
            <a:buNone/>
          </a:pPr>
          <a:r>
            <a:rPr lang="de-DE" sz="1800" kern="1200" dirty="0">
              <a:solidFill>
                <a:srgbClr val="365871"/>
              </a:solidFill>
            </a:rPr>
            <a:t>25 %</a:t>
          </a:r>
        </a:p>
      </dsp:txBody>
      <dsp:txXfrm>
        <a:off x="288033" y="2418990"/>
        <a:ext cx="2376260" cy="103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Steigerung des </a:t>
          </a:r>
          <a:br>
            <a:rPr lang="de-DE" sz="1400" kern="1200" dirty="0">
              <a:solidFill>
                <a:srgbClr val="365871"/>
              </a:solidFill>
            </a:rPr>
          </a:br>
          <a:r>
            <a:rPr lang="de-DE" sz="1400" kern="1200" dirty="0">
              <a:solidFill>
                <a:srgbClr val="365871"/>
              </a:solidFill>
            </a:rPr>
            <a:t>     Frauenanteils ≥ 5 % oder Frauenanteil 2012 bereits über 40 % und nicht unter 40 % gesunken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Steigerung des Frauenanteils 0 % - 5 %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Frauenanteil gesunken</a:t>
          </a:r>
          <a:br>
            <a:rPr lang="de-DE" sz="1400" kern="1200" dirty="0">
              <a:solidFill>
                <a:srgbClr val="365871"/>
              </a:solidFill>
            </a:rPr>
          </a:br>
          <a:r>
            <a:rPr lang="de-DE" sz="1400" kern="1200" dirty="0">
              <a:solidFill>
                <a:srgbClr val="365871"/>
              </a:solidFill>
            </a:rPr>
            <a:t>      oder stagniert</a:t>
          </a:r>
        </a:p>
      </dsp:txBody>
      <dsp:txXfrm>
        <a:off x="288033" y="2418990"/>
        <a:ext cx="2376260" cy="10361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0.01708</cdr:x>
      <cdr:y>0.29032</cdr:y>
    </cdr:from>
    <cdr:to>
      <cdr:x>0.15369</cdr:x>
      <cdr:y>0.33871</cdr:y>
    </cdr:to>
    <cdr:sp macro="" textlink="">
      <cdr:nvSpPr>
        <cdr:cNvPr id="2" name="Textfeld 1"/>
        <cdr:cNvSpPr txBox="1"/>
      </cdr:nvSpPr>
      <cdr:spPr>
        <a:xfrm xmlns:a="http://schemas.openxmlformats.org/drawingml/2006/main">
          <a:off x="144016" y="1296144"/>
          <a:ext cx="1152128"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a:t>Mittelgruppe</a:t>
          </a:r>
        </a:p>
      </cdr:txBody>
    </cdr:sp>
  </cdr:relSizeAnchor>
  <cdr:relSizeAnchor xmlns:cdr="http://schemas.openxmlformats.org/drawingml/2006/chartDrawing">
    <cdr:from>
      <cdr:x>0.01708</cdr:x>
      <cdr:y>0.1129</cdr:y>
    </cdr:from>
    <cdr:to>
      <cdr:x>0.15369</cdr:x>
      <cdr:y>0.16129</cdr:y>
    </cdr:to>
    <cdr:sp macro="" textlink="">
      <cdr:nvSpPr>
        <cdr:cNvPr id="3" name="Textfeld 1"/>
        <cdr:cNvSpPr txBox="1"/>
      </cdr:nvSpPr>
      <cdr:spPr>
        <a:xfrm xmlns:a="http://schemas.openxmlformats.org/drawingml/2006/main">
          <a:off x="144016" y="504056"/>
          <a:ext cx="115212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dirty="0"/>
            <a:t>Spitzengruppe</a:t>
          </a:r>
        </a:p>
      </cdr:txBody>
    </cdr:sp>
  </cdr:relSizeAnchor>
  <cdr:relSizeAnchor xmlns:cdr="http://schemas.openxmlformats.org/drawingml/2006/chartDrawing">
    <cdr:from>
      <cdr:x>0.01708</cdr:x>
      <cdr:y>0.46774</cdr:y>
    </cdr:from>
    <cdr:to>
      <cdr:x>0.15369</cdr:x>
      <cdr:y>0.51613</cdr:y>
    </cdr:to>
    <cdr:sp macro="" textlink="">
      <cdr:nvSpPr>
        <cdr:cNvPr id="4" name="Textfeld 1"/>
        <cdr:cNvSpPr txBox="1"/>
      </cdr:nvSpPr>
      <cdr:spPr>
        <a:xfrm xmlns:a="http://schemas.openxmlformats.org/drawingml/2006/main">
          <a:off x="144016" y="2088232"/>
          <a:ext cx="115212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dirty="0"/>
            <a:t>Schlussgruppe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52B67-5896-46EE-9B4E-6CCB61EDC7DD}" type="datetimeFigureOut">
              <a:rPr lang="de-DE" smtClean="0"/>
              <a:t>14.06.2023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5A42B-D19D-4B02-8997-7FF4F9C709F1}" type="slidenum">
              <a:rPr lang="de-DE" smtClean="0"/>
              <a:t>‹Nr.›</a:t>
            </a:fld>
            <a:endParaRPr lang="de-DE"/>
          </a:p>
        </p:txBody>
      </p:sp>
    </p:spTree>
    <p:extLst>
      <p:ext uri="{BB962C8B-B14F-4D97-AF65-F5344CB8AC3E}">
        <p14:creationId xmlns:p14="http://schemas.microsoft.com/office/powerpoint/2010/main" val="196487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1</a:t>
            </a:fld>
            <a:endParaRPr lang="de-DE">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2</a:t>
            </a:fld>
            <a:endParaRPr lang="de-DE">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ln>
            <a:noFill/>
          </a:ln>
        </p:spPr>
        <p:txBody>
          <a:bodyPr/>
          <a:lstStyle>
            <a:lvl1pPr>
              <a:defRPr sz="2800" b="1">
                <a:solidFill>
                  <a:schemeClr val="tx2"/>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a:ln>
            <a:noFill/>
          </a:ln>
        </p:spPr>
        <p:txBody>
          <a:bodyPr/>
          <a:lstStyle>
            <a:lvl1pPr marL="0" indent="0" algn="ctr">
              <a:lnSpc>
                <a:spcPct val="100000"/>
              </a:lnSpc>
              <a:spcAft>
                <a:spcPts val="600"/>
              </a:spcAft>
              <a:buNone/>
              <a:defRPr sz="2000" b="1">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18797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A9C507B4-9529-4E6F-BBA4-E703711493FE}" type="slidenum">
              <a:rPr lang="de-DE">
                <a:solidFill>
                  <a:srgbClr val="000000"/>
                </a:solidFill>
              </a:rPr>
              <a:pPr defTabSz="449263" fontAlgn="base">
                <a:spcBef>
                  <a:spcPct val="0"/>
                </a:spcBef>
                <a:spcAft>
                  <a:spcPct val="0"/>
                </a:spcAft>
                <a:defRPr/>
              </a:pPr>
              <a:t>‹Nr.›</a:t>
            </a:fld>
            <a:fld id="{DA3DF758-82B8-4D8E-927C-E8DD3D374C43}"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3447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14438"/>
            <a:ext cx="2055813" cy="49101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1214438"/>
            <a:ext cx="6019800" cy="491013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99409464-6554-4A50-A309-0002817EED90}" type="slidenum">
              <a:rPr lang="de-DE">
                <a:solidFill>
                  <a:srgbClr val="000000"/>
                </a:solidFill>
              </a:rPr>
              <a:pPr defTabSz="449263" fontAlgn="base">
                <a:spcBef>
                  <a:spcPct val="0"/>
                </a:spcBef>
                <a:spcAft>
                  <a:spcPct val="0"/>
                </a:spcAft>
                <a:defRPr/>
              </a:pPr>
              <a:t>‹Nr.›</a:t>
            </a:fld>
            <a:fld id="{1C952E74-15D6-4FAA-92F1-C6FA046929A1}"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9828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04800" y="531813"/>
            <a:ext cx="8229600" cy="715962"/>
          </a:xfrm>
        </p:spPr>
        <p:txBody>
          <a:bodyPr/>
          <a:lstStyle/>
          <a:p>
            <a:r>
              <a:rPr lang="de-DE"/>
              <a:t>Titelmasterformat durch Klicken bearbeiten</a:t>
            </a:r>
          </a:p>
        </p:txBody>
      </p:sp>
      <p:sp>
        <p:nvSpPr>
          <p:cNvPr id="3" name="Textplatzhalter 2"/>
          <p:cNvSpPr>
            <a:spLocks noGrp="1"/>
          </p:cNvSpPr>
          <p:nvPr>
            <p:ph type="body" sz="half" idx="1"/>
          </p:nvPr>
        </p:nvSpPr>
        <p:spPr>
          <a:xfrm>
            <a:off x="457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2362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8013" cy="712787"/>
          </a:xfrm>
        </p:spPr>
        <p:txBody>
          <a:bodyPr/>
          <a:lstStyle>
            <a:lvl1pPr>
              <a:lnSpc>
                <a:spcPct val="100000"/>
              </a:lnSpc>
              <a:defRPr baseline="0"/>
            </a:lvl1pPr>
          </a:lstStyle>
          <a:p>
            <a:r>
              <a:rPr lang="de-DE" dirty="0"/>
              <a:t>Titelmasterformat durch Klicken bearbeiten</a:t>
            </a:r>
          </a:p>
        </p:txBody>
      </p:sp>
      <p:sp>
        <p:nvSpPr>
          <p:cNvPr id="3" name="Inhaltsplatzhalter 2"/>
          <p:cNvSpPr>
            <a:spLocks noGrp="1"/>
          </p:cNvSpPr>
          <p:nvPr>
            <p:ph idx="1"/>
          </p:nvPr>
        </p:nvSpPr>
        <p:spPr>
          <a:xfrm>
            <a:off x="395536" y="1700808"/>
            <a:ext cx="8228013" cy="442914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261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79276BD-DBE3-43E7-A568-B0E74992AA87}" type="slidenum">
              <a:rPr lang="de-DE">
                <a:solidFill>
                  <a:srgbClr val="000000"/>
                </a:solidFill>
              </a:rPr>
              <a:pPr defTabSz="449263" fontAlgn="base">
                <a:spcBef>
                  <a:spcPct val="0"/>
                </a:spcBef>
                <a:spcAft>
                  <a:spcPct val="0"/>
                </a:spcAft>
                <a:defRPr/>
              </a:pPr>
              <a:t>‹Nr.›</a:t>
            </a:fld>
            <a:fld id="{AC4D4EFD-C369-49C2-9DB8-A461AC983E5D}" type="slidenum">
              <a:rPr lang="de-DE">
                <a:solidFill>
                  <a:srgbClr val="000000"/>
                </a:solidFill>
              </a:rPr>
              <a:pPr defTabSz="449263" fontAlgn="base">
                <a:spcBef>
                  <a:spcPct val="0"/>
                </a:spcBef>
                <a:spcAft>
                  <a:spcPct val="0"/>
                </a:spcAft>
                <a:defRPr/>
              </a:pPr>
              <a:t>‹Nr.›</a:t>
            </a:fld>
            <a:endParaRPr lang="de-DE" dirty="0">
              <a:solidFill>
                <a:srgbClr val="000000"/>
              </a:solidFill>
            </a:endParaRPr>
          </a:p>
        </p:txBody>
      </p:sp>
    </p:spTree>
    <p:extLst>
      <p:ext uri="{BB962C8B-B14F-4D97-AF65-F5344CB8AC3E}">
        <p14:creationId xmlns:p14="http://schemas.microsoft.com/office/powerpoint/2010/main" val="28384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2143125"/>
            <a:ext cx="4037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2143125"/>
            <a:ext cx="4038600"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4E3AADE-6C82-4BFD-87F6-13C02BFE99EE}" type="slidenum">
              <a:rPr lang="de-DE">
                <a:solidFill>
                  <a:srgbClr val="000000"/>
                </a:solidFill>
              </a:rPr>
              <a:pPr defTabSz="449263" fontAlgn="base">
                <a:spcBef>
                  <a:spcPct val="0"/>
                </a:spcBef>
                <a:spcAft>
                  <a:spcPct val="0"/>
                </a:spcAft>
                <a:defRPr/>
              </a:pPr>
              <a:t>‹Nr.›</a:t>
            </a:fld>
            <a:fld id="{E1C3841A-C855-483B-80D1-F4579D426E6E}"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01944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8" name="Fußzeilenplatzhalter 7"/>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9" name="Foliennummernplatzhalter 8"/>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204A45AB-5D00-496F-ACC7-E0D2886C4C2F}" type="slidenum">
              <a:rPr lang="de-DE">
                <a:solidFill>
                  <a:srgbClr val="000000"/>
                </a:solidFill>
              </a:rPr>
              <a:pPr defTabSz="449263" fontAlgn="base">
                <a:spcBef>
                  <a:spcPct val="0"/>
                </a:spcBef>
                <a:spcAft>
                  <a:spcPct val="0"/>
                </a:spcAft>
                <a:defRPr/>
              </a:pPr>
              <a:t>‹Nr.›</a:t>
            </a:fld>
            <a:fld id="{52A09831-4DE3-4880-9945-45E142BA8E49}"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0463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Tree>
    <p:extLst>
      <p:ext uri="{BB962C8B-B14F-4D97-AF65-F5344CB8AC3E}">
        <p14:creationId xmlns:p14="http://schemas.microsoft.com/office/powerpoint/2010/main" val="269989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3" name="Fußzeilenplatzhalter 2"/>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4" name="Foliennummernplatzhalter 3"/>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C61E3B8-D62F-4822-871B-DBB347F8F84B}" type="slidenum">
              <a:rPr lang="de-DE">
                <a:solidFill>
                  <a:srgbClr val="000000"/>
                </a:solidFill>
              </a:rPr>
              <a:pPr defTabSz="449263" fontAlgn="base">
                <a:spcBef>
                  <a:spcPct val="0"/>
                </a:spcBef>
                <a:spcAft>
                  <a:spcPct val="0"/>
                </a:spcAft>
                <a:defRPr/>
              </a:pPr>
              <a:t>‹Nr.›</a:t>
            </a:fld>
            <a:fld id="{D880D4B1-46A3-4E36-80C3-6C9A575051F5}"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8015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8A91B876-1933-4A36-A246-32C32562C086}" type="slidenum">
              <a:rPr lang="de-DE">
                <a:solidFill>
                  <a:srgbClr val="000000"/>
                </a:solidFill>
              </a:rPr>
              <a:pPr defTabSz="449263" fontAlgn="base">
                <a:spcBef>
                  <a:spcPct val="0"/>
                </a:spcBef>
                <a:spcAft>
                  <a:spcPct val="0"/>
                </a:spcAft>
                <a:defRPr/>
              </a:pPr>
              <a:t>‹Nr.›</a:t>
            </a:fld>
            <a:fld id="{DD9820FA-3A08-4CB8-B4FB-116DF7D385BB}"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3743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7E07A85-CEDA-481A-BA14-DC2EB79D5C01}" type="slidenum">
              <a:rPr lang="de-DE">
                <a:solidFill>
                  <a:srgbClr val="000000"/>
                </a:solidFill>
              </a:rPr>
              <a:pPr defTabSz="449263" fontAlgn="base">
                <a:spcBef>
                  <a:spcPct val="0"/>
                </a:spcBef>
                <a:spcAft>
                  <a:spcPct val="0"/>
                </a:spcAft>
                <a:defRPr/>
              </a:pPr>
              <a:t>‹Nr.›</a:t>
            </a:fld>
            <a:fld id="{BE867F88-C0F9-41F0-BC39-0543547297D2}"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04779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28625" y="1071563"/>
            <a:ext cx="8228013" cy="712787"/>
          </a:xfrm>
          <a:prstGeom prst="rect">
            <a:avLst/>
          </a:prstGeom>
          <a:noFill/>
          <a:ln w="9525">
            <a:noFill/>
            <a:round/>
            <a:headEnd/>
            <a:tailEnd/>
          </a:ln>
        </p:spPr>
        <p:txBody>
          <a:bodyPr vert="horz" wrap="square" lIns="90000" tIns="45000" rIns="90000" bIns="45000" numCol="1" anchor="ctr" anchorCtr="0" compatLnSpc="1">
            <a:prstTxWarp prst="textNoShape">
              <a:avLst/>
            </a:prstTxWarp>
          </a:bodyPr>
          <a:lstStyle/>
          <a:p>
            <a:pPr lvl="0"/>
            <a:r>
              <a:rPr lang="de-DE"/>
              <a:t>Titelmasterformat durch Klicken bearbeiten</a:t>
            </a:r>
            <a:endParaRPr lang="en-GB"/>
          </a:p>
        </p:txBody>
      </p:sp>
      <p:sp>
        <p:nvSpPr>
          <p:cNvPr id="1027" name="Rectangle 2"/>
          <p:cNvSpPr>
            <a:spLocks noGrp="1" noChangeArrowheads="1"/>
          </p:cNvSpPr>
          <p:nvPr>
            <p:ph type="body" idx="1"/>
          </p:nvPr>
        </p:nvSpPr>
        <p:spPr bwMode="auto">
          <a:xfrm>
            <a:off x="0" y="1844824"/>
            <a:ext cx="9144000" cy="5013175"/>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p>
            <a:pPr lvl="0"/>
            <a:r>
              <a:rPr lang="en-GB" dirty="0"/>
              <a:t>	</a:t>
            </a:r>
            <a:r>
              <a:rPr lang="en-GB" dirty="0" err="1"/>
              <a:t>Klicken</a:t>
            </a:r>
            <a:r>
              <a:rPr lang="en-GB" dirty="0"/>
              <a:t> </a:t>
            </a:r>
            <a:r>
              <a:rPr lang="en-GB" dirty="0" err="1"/>
              <a:t>Sie</a:t>
            </a:r>
            <a:r>
              <a:rPr lang="en-GB" dirty="0"/>
              <a:t>, um die </a:t>
            </a:r>
            <a:r>
              <a:rPr lang="en-GB" dirty="0" err="1"/>
              <a:t>Formate</a:t>
            </a:r>
            <a:r>
              <a:rPr lang="en-GB" dirty="0"/>
              <a:t> des </a:t>
            </a:r>
            <a:r>
              <a:rPr lang="en-GB" dirty="0" err="1"/>
              <a:t>Gliederungstextes</a:t>
            </a:r>
            <a:r>
              <a:rPr lang="en-GB" dirty="0"/>
              <a:t> 	</a:t>
            </a:r>
            <a:r>
              <a:rPr lang="en-GB" dirty="0" err="1"/>
              <a:t>zu</a:t>
            </a:r>
            <a:r>
              <a:rPr lang="en-GB" dirty="0"/>
              <a:t> </a:t>
            </a:r>
            <a:r>
              <a:rPr lang="en-GB" dirty="0" err="1"/>
              <a:t>bearbeiten</a:t>
            </a:r>
            <a:endParaRPr lang="en-GB" dirty="0"/>
          </a:p>
          <a:p>
            <a:pPr lvl="1"/>
            <a:r>
              <a:rPr lang="en-GB" dirty="0"/>
              <a:t>	</a:t>
            </a:r>
            <a:r>
              <a:rPr lang="en-GB" dirty="0" err="1"/>
              <a:t>Zweite</a:t>
            </a:r>
            <a:r>
              <a:rPr lang="en-GB" dirty="0"/>
              <a:t> </a:t>
            </a:r>
            <a:r>
              <a:rPr lang="en-GB" dirty="0" err="1"/>
              <a:t>Gliederungsebene</a:t>
            </a:r>
            <a:endParaRPr lang="en-GB" dirty="0"/>
          </a:p>
          <a:p>
            <a:pPr lvl="2"/>
            <a:r>
              <a:rPr lang="en-GB" dirty="0"/>
              <a:t>	</a:t>
            </a:r>
            <a:r>
              <a:rPr lang="en-GB" dirty="0" err="1"/>
              <a:t>Dritte</a:t>
            </a:r>
            <a:r>
              <a:rPr lang="en-GB" dirty="0"/>
              <a:t> </a:t>
            </a:r>
            <a:r>
              <a:rPr lang="en-GB" dirty="0" err="1"/>
              <a:t>Gliederungsebene</a:t>
            </a:r>
            <a:endParaRPr lang="en-GB" dirty="0"/>
          </a:p>
          <a:p>
            <a:pPr lvl="3"/>
            <a:r>
              <a:rPr lang="en-GB" dirty="0" err="1"/>
              <a:t>Vierte</a:t>
            </a:r>
            <a:r>
              <a:rPr lang="en-GB" dirty="0"/>
              <a:t> </a:t>
            </a:r>
            <a:r>
              <a:rPr lang="en-GB" dirty="0" err="1"/>
              <a:t>Gliederungsebene</a:t>
            </a:r>
            <a:endParaRPr lang="en-GB" dirty="0"/>
          </a:p>
          <a:p>
            <a:pPr lvl="4"/>
            <a:r>
              <a:rPr lang="en-GB" dirty="0" err="1"/>
              <a:t>Fünfte</a:t>
            </a:r>
            <a:r>
              <a:rPr lang="en-GB" dirty="0"/>
              <a:t> </a:t>
            </a:r>
            <a:r>
              <a:rPr lang="en-GB" dirty="0" err="1"/>
              <a:t>Gliederungsebene</a:t>
            </a:r>
            <a:endParaRPr lang="en-GB" dirty="0"/>
          </a:p>
          <a:p>
            <a:pPr lvl="4"/>
            <a:r>
              <a:rPr lang="en-GB" dirty="0" err="1"/>
              <a:t>Sechste</a:t>
            </a:r>
            <a:r>
              <a:rPr lang="en-GB" dirty="0"/>
              <a:t> </a:t>
            </a:r>
            <a:r>
              <a:rPr lang="en-GB" dirty="0" err="1"/>
              <a:t>Gliederungsebene</a:t>
            </a:r>
            <a:endParaRPr lang="en-GB" dirty="0"/>
          </a:p>
          <a:p>
            <a:pPr lvl="4"/>
            <a:r>
              <a:rPr lang="en-GB" dirty="0" err="1"/>
              <a:t>Siebente</a:t>
            </a:r>
            <a:r>
              <a:rPr lang="en-GB" dirty="0"/>
              <a:t> </a:t>
            </a:r>
            <a:r>
              <a:rPr lang="en-GB" dirty="0" err="1"/>
              <a:t>Gliederungsebene</a:t>
            </a:r>
            <a:endParaRPr lang="en-GB" dirty="0"/>
          </a:p>
          <a:p>
            <a:pPr lvl="4"/>
            <a:r>
              <a:rPr lang="en-GB" dirty="0" err="1"/>
              <a:t>Achte</a:t>
            </a:r>
            <a:r>
              <a:rPr lang="en-GB" dirty="0"/>
              <a:t> </a:t>
            </a:r>
            <a:r>
              <a:rPr lang="en-GB" dirty="0" err="1"/>
              <a:t>Gliederungsebene</a:t>
            </a:r>
            <a:endParaRPr lang="en-GB" dirty="0"/>
          </a:p>
        </p:txBody>
      </p:sp>
    </p:spTree>
    <p:extLst>
      <p:ext uri="{BB962C8B-B14F-4D97-AF65-F5344CB8AC3E}">
        <p14:creationId xmlns:p14="http://schemas.microsoft.com/office/powerpoint/2010/main" val="384943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mj-lt"/>
          <a:ea typeface="Arial Unicode MS" pitchFamily="34" charset="-128"/>
          <a:cs typeface="+mj-cs"/>
        </a:defRPr>
      </a:lvl1pPr>
      <a:lvl2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2pPr>
      <a:lvl3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3pPr>
      <a:lvl4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4pPr>
      <a:lvl5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5pPr>
      <a:lvl6pPr marL="25146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6pPr>
      <a:lvl7pPr marL="29718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7pPr>
      <a:lvl8pPr marL="34290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8pPr>
      <a:lvl9pPr marL="38862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hyperlink" Target="https://www.gesis.org/cews/cews-publikationen/cewspublik"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gesis.org/" TargetMode="External"/><Relationship Id="rId5" Type="http://schemas.openxmlformats.org/officeDocument/2006/relationships/hyperlink" Target="http://www.cews.org/" TargetMode="External"/><Relationship Id="rId4" Type="http://schemas.openxmlformats.org/officeDocument/2006/relationships/hyperlink" Target="mailto:andrea.loether@gesis.org" TargetMode="External"/><Relationship Id="rId9"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ctrTitle"/>
          </p:nvPr>
        </p:nvSpPr>
        <p:spPr>
          <a:xfrm>
            <a:off x="107504" y="1628801"/>
            <a:ext cx="9036496" cy="2664296"/>
          </a:xfrm>
        </p:spPr>
        <p:txBody>
          <a:bodyPr/>
          <a:lstStyle/>
          <a:p>
            <a:pPr algn="ctr" eaLnBrk="1" hangingPunct="1"/>
            <a:r>
              <a:rPr lang="de-DE" sz="3200" dirty="0" err="1">
                <a:solidFill>
                  <a:schemeClr val="accent1"/>
                </a:solidFill>
                <a:latin typeface="+mn-lt"/>
              </a:rPr>
              <a:t>CEWS</a:t>
            </a:r>
            <a:r>
              <a:rPr lang="de-DE" sz="3200" i="1" dirty="0" err="1">
                <a:solidFill>
                  <a:schemeClr val="accent1"/>
                </a:solidFill>
                <a:latin typeface="+mn-lt"/>
              </a:rPr>
              <a:t>publik</a:t>
            </a:r>
            <a:r>
              <a:rPr lang="de-DE" sz="3200" i="1" dirty="0">
                <a:solidFill>
                  <a:schemeClr val="accent1"/>
                </a:solidFill>
                <a:latin typeface="+mn-lt"/>
              </a:rPr>
              <a:t> </a:t>
            </a:r>
            <a:r>
              <a:rPr lang="de-DE" sz="3200" dirty="0" err="1">
                <a:solidFill>
                  <a:schemeClr val="accent1"/>
                </a:solidFill>
                <a:latin typeface="+mn-lt"/>
              </a:rPr>
              <a:t>no</a:t>
            </a:r>
            <a:r>
              <a:rPr lang="de-DE" sz="3200" dirty="0">
                <a:solidFill>
                  <a:schemeClr val="accent1"/>
                </a:solidFill>
                <a:latin typeface="+mn-lt"/>
              </a:rPr>
              <a:t>. 28</a:t>
            </a:r>
            <a:br>
              <a:rPr lang="de-DE" sz="3200" dirty="0">
                <a:solidFill>
                  <a:schemeClr val="accent1"/>
                </a:solidFill>
                <a:latin typeface="+mn-lt"/>
              </a:rPr>
            </a:br>
            <a:r>
              <a:rPr lang="de-DE" sz="3200" b="0" dirty="0">
                <a:solidFill>
                  <a:schemeClr val="accent1"/>
                </a:solidFill>
                <a:latin typeface="+mn-lt"/>
              </a:rPr>
              <a:t>Hochschulranking nach </a:t>
            </a:r>
            <a:br>
              <a:rPr lang="de-DE" sz="3200" b="0" dirty="0">
                <a:solidFill>
                  <a:schemeClr val="accent1"/>
                </a:solidFill>
                <a:latin typeface="+mn-lt"/>
              </a:rPr>
            </a:br>
            <a:r>
              <a:rPr lang="de-DE" sz="3200" b="0" dirty="0">
                <a:solidFill>
                  <a:schemeClr val="accent1"/>
                </a:solidFill>
                <a:latin typeface="+mn-lt"/>
              </a:rPr>
              <a:t>Gleichstellungsaspekten 2023</a:t>
            </a:r>
            <a:br>
              <a:rPr lang="de-DE" sz="3200" dirty="0">
                <a:latin typeface="+mn-lt"/>
              </a:rPr>
            </a:br>
            <a:br>
              <a:rPr lang="de-DE" dirty="0">
                <a:latin typeface="+mn-lt"/>
              </a:rPr>
            </a:br>
            <a:endParaRPr lang="de-DE" dirty="0">
              <a:latin typeface="+mn-lt"/>
            </a:endParaRPr>
          </a:p>
        </p:txBody>
      </p:sp>
      <p:pic>
        <p:nvPicPr>
          <p:cNvPr id="3" name="Grafik 2">
            <a:extLst>
              <a:ext uri="{FF2B5EF4-FFF2-40B4-BE49-F238E27FC236}">
                <a16:creationId xmlns:a16="http://schemas.microsoft.com/office/drawing/2014/main" id="{73853800-9074-EC1D-CC16-79E49D2C16A2}"/>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98054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Studierendenindikator</a:t>
            </a:r>
          </a:p>
        </p:txBody>
      </p:sp>
      <p:sp>
        <p:nvSpPr>
          <p:cNvPr id="3" name="Inhaltsplatzhalter 2"/>
          <p:cNvSpPr>
            <a:spLocks noGrp="1"/>
          </p:cNvSpPr>
          <p:nvPr>
            <p:ph idx="1"/>
          </p:nvPr>
        </p:nvSpPr>
        <p:spPr>
          <a:xfrm>
            <a:off x="457200" y="1656184"/>
            <a:ext cx="8686800" cy="4941168"/>
          </a:xfrm>
        </p:spPr>
        <p:txBody>
          <a:bodyPr/>
          <a:lstStyle/>
          <a:p>
            <a:pPr>
              <a:buClr>
                <a:schemeClr val="accent6"/>
              </a:buClr>
              <a:buFont typeface="Wingdings" panose="05000000000000000000" pitchFamily="2" charset="2"/>
              <a:buChar char="Ø"/>
            </a:pPr>
            <a:r>
              <a:rPr lang="de-DE" sz="2200" dirty="0">
                <a:sym typeface="Wingdings" panose="05000000000000000000" pitchFamily="2" charset="2"/>
              </a:rPr>
              <a:t>nur für die Fächer mit einem bundesweiten Studentinnenanteil von unter 40 Prozent</a:t>
            </a:r>
            <a:endParaRPr lang="de-DE" sz="2200" dirty="0"/>
          </a:p>
        </p:txBody>
      </p:sp>
      <p:pic>
        <p:nvPicPr>
          <p:cNvPr id="8" name="Grafik 7">
            <a:extLst>
              <a:ext uri="{FF2B5EF4-FFF2-40B4-BE49-F238E27FC236}">
                <a16:creationId xmlns:a16="http://schemas.microsoft.com/office/drawing/2014/main" id="{3C895F8D-1A2A-63F2-D3A1-4CB3C8B6FD37}"/>
              </a:ext>
            </a:extLst>
          </p:cNvPr>
          <p:cNvPicPr>
            <a:picLocks noChangeAspect="1"/>
          </p:cNvPicPr>
          <p:nvPr/>
        </p:nvPicPr>
        <p:blipFill>
          <a:blip r:embed="rId2"/>
          <a:stretch>
            <a:fillRect/>
          </a:stretch>
        </p:blipFill>
        <p:spPr>
          <a:xfrm>
            <a:off x="827584" y="2420887"/>
            <a:ext cx="6408712" cy="3956477"/>
          </a:xfrm>
          <a:prstGeom prst="rect">
            <a:avLst/>
          </a:prstGeom>
        </p:spPr>
      </p:pic>
      <p:pic>
        <p:nvPicPr>
          <p:cNvPr id="4" name="Grafik 3">
            <a:extLst>
              <a:ext uri="{FF2B5EF4-FFF2-40B4-BE49-F238E27FC236}">
                <a16:creationId xmlns:a16="http://schemas.microsoft.com/office/drawing/2014/main" id="{D838A9C9-5872-17EF-C540-D9D7C4F7D0F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2371770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Ergebnisse der eigenen Hochschule (beispielhafte Darstellung)</a:t>
            </a:r>
          </a:p>
        </p:txBody>
      </p:sp>
      <p:sp>
        <p:nvSpPr>
          <p:cNvPr id="3" name="Inhaltsplatzhalter 2"/>
          <p:cNvSpPr>
            <a:spLocks noGrp="1"/>
          </p:cNvSpPr>
          <p:nvPr>
            <p:ph idx="1"/>
          </p:nvPr>
        </p:nvSpPr>
        <p:spPr>
          <a:xfrm>
            <a:off x="457200" y="2143124"/>
            <a:ext cx="8686800" cy="4714876"/>
          </a:xfrm>
        </p:spPr>
        <p:txBody>
          <a:bodyPr/>
          <a:lstStyle/>
          <a:p>
            <a:pPr marL="457200" indent="-457200">
              <a:buClr>
                <a:schemeClr val="accent6"/>
              </a:buClr>
              <a:buFont typeface="Wingdings" panose="05000000000000000000" pitchFamily="2" charset="2"/>
              <a:buChar char="Ø"/>
            </a:pPr>
            <a:r>
              <a:rPr lang="de-DE" sz="2400" dirty="0"/>
              <a:t>Ranggruppe </a:t>
            </a:r>
            <a:r>
              <a:rPr lang="de-DE" sz="2400" dirty="0">
                <a:solidFill>
                  <a:schemeClr val="accent1"/>
                </a:solidFill>
              </a:rPr>
              <a:t>3</a:t>
            </a:r>
            <a:r>
              <a:rPr lang="de-DE" sz="2400" dirty="0"/>
              <a:t> (</a:t>
            </a:r>
            <a:r>
              <a:rPr lang="de-DE" sz="2400" dirty="0">
                <a:solidFill>
                  <a:schemeClr val="accent1"/>
                </a:solidFill>
              </a:rPr>
              <a:t>10 von 12 </a:t>
            </a:r>
            <a:r>
              <a:rPr lang="de-DE" sz="2400" dirty="0"/>
              <a:t>Punkten) im Gesamtranking</a:t>
            </a:r>
          </a:p>
          <a:p>
            <a:pPr marL="457200" indent="-457200">
              <a:buClr>
                <a:schemeClr val="accent6"/>
              </a:buClr>
              <a:buFont typeface="Wingdings" panose="05000000000000000000" pitchFamily="2" charset="2"/>
              <a:buChar char="Ø"/>
            </a:pPr>
            <a:r>
              <a:rPr lang="de-DE" sz="2400" dirty="0">
                <a:solidFill>
                  <a:schemeClr val="accent1"/>
                </a:solidFill>
              </a:rPr>
              <a:t>Spitzengruppe</a:t>
            </a:r>
            <a:r>
              <a:rPr lang="de-DE" sz="2400" dirty="0"/>
              <a:t> im Ranking für die Studierenden mit einem Indikator von </a:t>
            </a:r>
            <a:r>
              <a:rPr lang="de-DE" sz="2400" dirty="0">
                <a:solidFill>
                  <a:schemeClr val="accent1"/>
                </a:solidFill>
              </a:rPr>
              <a:t>1,563</a:t>
            </a:r>
          </a:p>
          <a:p>
            <a:pPr marL="457200" indent="-457200">
              <a:buClr>
                <a:schemeClr val="accent6"/>
              </a:buClr>
              <a:buFont typeface="Wingdings" panose="05000000000000000000" pitchFamily="2" charset="2"/>
              <a:buChar char="Ø"/>
            </a:pPr>
            <a:r>
              <a:rPr lang="de-DE" sz="2400" dirty="0">
                <a:solidFill>
                  <a:srgbClr val="365871"/>
                </a:solidFill>
              </a:rPr>
              <a:t>Beste Entwicklung in den Kategorien </a:t>
            </a:r>
            <a:r>
              <a:rPr lang="de-DE" sz="2400" dirty="0">
                <a:solidFill>
                  <a:schemeClr val="accent1"/>
                </a:solidFill>
              </a:rPr>
              <a:t>Promotion</a:t>
            </a:r>
            <a:r>
              <a:rPr lang="de-DE" sz="2400" dirty="0">
                <a:solidFill>
                  <a:srgbClr val="FF0000"/>
                </a:solidFill>
              </a:rPr>
              <a:t> </a:t>
            </a:r>
            <a:r>
              <a:rPr lang="de-DE" sz="2400" dirty="0">
                <a:solidFill>
                  <a:srgbClr val="365871"/>
                </a:solidFill>
              </a:rPr>
              <a:t>und </a:t>
            </a:r>
            <a:r>
              <a:rPr lang="de-DE" sz="2400" dirty="0">
                <a:solidFill>
                  <a:schemeClr val="accent1"/>
                </a:solidFill>
              </a:rPr>
              <a:t>Professoren</a:t>
            </a:r>
          </a:p>
          <a:p>
            <a:pPr marL="457200" indent="-457200">
              <a:buFont typeface="Wingdings" panose="05000000000000000000" pitchFamily="2" charset="2"/>
              <a:buChar char="Ø"/>
            </a:pPr>
            <a:endParaRPr lang="de-DE" dirty="0"/>
          </a:p>
        </p:txBody>
      </p:sp>
      <p:sp>
        <p:nvSpPr>
          <p:cNvPr id="5" name="Textfeld 4"/>
          <p:cNvSpPr txBox="1"/>
          <p:nvPr/>
        </p:nvSpPr>
        <p:spPr>
          <a:xfrm rot="1102092">
            <a:off x="6589143" y="709468"/>
            <a:ext cx="2310942" cy="1200329"/>
          </a:xfrm>
          <a:prstGeom prst="rect">
            <a:avLst/>
          </a:prstGeom>
          <a:solidFill>
            <a:schemeClr val="accent1"/>
          </a:solidFill>
        </p:spPr>
        <p:txBody>
          <a:bodyPr wrap="square" rtlCol="0">
            <a:spAutoFit/>
          </a:bodyPr>
          <a:lstStyle/>
          <a:p>
            <a:pPr algn="ctr"/>
            <a:r>
              <a:rPr lang="de-DE" b="1" dirty="0">
                <a:solidFill>
                  <a:schemeClr val="bg1"/>
                </a:solidFill>
              </a:rPr>
              <a:t>Farbig markierte Stellen bitte für die eigene Hochschule anpassen!</a:t>
            </a:r>
          </a:p>
        </p:txBody>
      </p:sp>
    </p:spTree>
    <p:extLst>
      <p:ext uri="{BB962C8B-B14F-4D97-AF65-F5344CB8AC3E}">
        <p14:creationId xmlns:p14="http://schemas.microsoft.com/office/powerpoint/2010/main" val="107128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Ergebnisse der eigenen Hochschule</a:t>
            </a:r>
            <a:br>
              <a:rPr lang="de-DE" sz="2800" dirty="0">
                <a:latin typeface="+mn-lt"/>
              </a:rPr>
            </a:br>
            <a:r>
              <a:rPr lang="de-DE" sz="2800" dirty="0">
                <a:latin typeface="+mn-lt"/>
              </a:rPr>
              <a:t>(beispielhafte Darstellung)</a:t>
            </a:r>
          </a:p>
        </p:txBody>
      </p:sp>
      <p:sp>
        <p:nvSpPr>
          <p:cNvPr id="6" name="Textfeld 5"/>
          <p:cNvSpPr txBox="1"/>
          <p:nvPr/>
        </p:nvSpPr>
        <p:spPr>
          <a:xfrm rot="1102092">
            <a:off x="6505111" y="1113172"/>
            <a:ext cx="2448272" cy="923330"/>
          </a:xfrm>
          <a:prstGeom prst="rect">
            <a:avLst/>
          </a:prstGeom>
          <a:solidFill>
            <a:schemeClr val="accent1"/>
          </a:solidFill>
        </p:spPr>
        <p:txBody>
          <a:bodyPr wrap="square" rtlCol="0">
            <a:spAutoFit/>
          </a:bodyPr>
          <a:lstStyle/>
          <a:p>
            <a:pPr algn="ctr"/>
            <a:r>
              <a:rPr lang="de-DE" b="1" dirty="0">
                <a:solidFill>
                  <a:schemeClr val="bg1"/>
                </a:solidFill>
              </a:rPr>
              <a:t>Bitte für die eigene Hochschule anpassen!</a:t>
            </a:r>
          </a:p>
        </p:txBody>
      </p:sp>
      <p:graphicFrame>
        <p:nvGraphicFramePr>
          <p:cNvPr id="3" name="Inhaltsplatzhalter 3">
            <a:extLst>
              <a:ext uri="{FF2B5EF4-FFF2-40B4-BE49-F238E27FC236}">
                <a16:creationId xmlns:a16="http://schemas.microsoft.com/office/drawing/2014/main" id="{3E512B63-BEDA-28DF-C1E7-BD8FF83F108E}"/>
              </a:ext>
            </a:extLst>
          </p:cNvPr>
          <p:cNvGraphicFramePr>
            <a:graphicFrameLocks noGrp="1"/>
          </p:cNvGraphicFramePr>
          <p:nvPr>
            <p:ph idx="1"/>
            <p:extLst>
              <p:ext uri="{D42A27DB-BD31-4B8C-83A1-F6EECF244321}">
                <p14:modId xmlns:p14="http://schemas.microsoft.com/office/powerpoint/2010/main" val="96667347"/>
              </p:ext>
            </p:extLst>
          </p:nvPr>
        </p:nvGraphicFramePr>
        <p:xfrm>
          <a:off x="251520" y="1844824"/>
          <a:ext cx="8433693"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226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131840" y="2873717"/>
            <a:ext cx="5328592" cy="3046988"/>
          </a:xfrm>
          <a:prstGeom prst="rect">
            <a:avLst/>
          </a:prstGeom>
        </p:spPr>
        <p:txBody>
          <a:bodyPr wrap="square">
            <a:spAutoFit/>
          </a:bodyPr>
          <a:lstStyle/>
          <a:p>
            <a:r>
              <a:rPr lang="de-DE" sz="1600" dirty="0">
                <a:solidFill>
                  <a:schemeClr val="accent6"/>
                </a:solidFill>
              </a:rPr>
              <a:t>Mit dem Hochschulranking nach Gleichstellungsaspekten 2023 legt das Kompetenzzentrum Frauen in Wissenschaft und Forschung CEWS die elfte Ausgabe dieses Instruments vor. Das Ranking ist ein etabliertes und langjähriges Instrument zur Qualitätssicherung für Gleichstellung an Hochschulen, das Instrumente wie Wettbewerbe (</a:t>
            </a:r>
            <a:r>
              <a:rPr lang="de-DE" sz="1600" dirty="0" err="1">
                <a:solidFill>
                  <a:schemeClr val="accent6"/>
                </a:solidFill>
              </a:rPr>
              <a:t>Professorinnenprogramm</a:t>
            </a:r>
            <a:r>
              <a:rPr lang="de-DE" sz="1600" dirty="0">
                <a:solidFill>
                  <a:schemeClr val="accent6"/>
                </a:solidFill>
              </a:rPr>
              <a:t>), Evaluationen und Zertifizierungen ergänzt. Das Ranking macht die Entwicklungen der Hochschulen im Bereich der Gleichstellung mit Hilfe quantitativer Indikatoren kontinuierlich und bundessweit vergleichbar und Veränderungen und Trends sichtbar.</a:t>
            </a:r>
          </a:p>
        </p:txBody>
      </p:sp>
      <p:sp>
        <p:nvSpPr>
          <p:cNvPr id="5" name="Rechteck 4"/>
          <p:cNvSpPr/>
          <p:nvPr/>
        </p:nvSpPr>
        <p:spPr>
          <a:xfrm>
            <a:off x="3129930" y="522029"/>
            <a:ext cx="5544616" cy="1785104"/>
          </a:xfrm>
          <a:prstGeom prst="rect">
            <a:avLst/>
          </a:prstGeom>
        </p:spPr>
        <p:txBody>
          <a:bodyPr wrap="square">
            <a:spAutoFit/>
          </a:bodyPr>
          <a:lstStyle/>
          <a:p>
            <a:r>
              <a:rPr lang="de-DE" sz="1600" dirty="0" err="1">
                <a:solidFill>
                  <a:schemeClr val="accent6"/>
                </a:solidFill>
              </a:rPr>
              <a:t>CEWS</a:t>
            </a:r>
            <a:r>
              <a:rPr lang="de-DE" sz="1600" i="1" dirty="0" err="1">
                <a:solidFill>
                  <a:schemeClr val="accent6"/>
                </a:solidFill>
              </a:rPr>
              <a:t>publik</a:t>
            </a:r>
            <a:r>
              <a:rPr lang="de-DE" sz="1600" i="1" dirty="0">
                <a:solidFill>
                  <a:schemeClr val="accent6"/>
                </a:solidFill>
              </a:rPr>
              <a:t> </a:t>
            </a:r>
            <a:r>
              <a:rPr lang="de-DE" sz="1600" dirty="0" err="1">
                <a:solidFill>
                  <a:schemeClr val="accent6"/>
                </a:solidFill>
              </a:rPr>
              <a:t>no</a:t>
            </a:r>
            <a:r>
              <a:rPr lang="de-DE" sz="1600" dirty="0">
                <a:solidFill>
                  <a:schemeClr val="accent6"/>
                </a:solidFill>
              </a:rPr>
              <a:t>. 28:</a:t>
            </a:r>
            <a:br>
              <a:rPr lang="de-DE" sz="1600" dirty="0">
                <a:solidFill>
                  <a:schemeClr val="accent6"/>
                </a:solidFill>
              </a:rPr>
            </a:br>
            <a:r>
              <a:rPr lang="de-DE" sz="1600" dirty="0">
                <a:solidFill>
                  <a:schemeClr val="accent6"/>
                </a:solidFill>
              </a:rPr>
              <a:t>Löther, Andrea (2023): </a:t>
            </a:r>
            <a:r>
              <a:rPr lang="de-DE" sz="1600" b="1" dirty="0">
                <a:solidFill>
                  <a:schemeClr val="accent6"/>
                </a:solidFill>
              </a:rPr>
              <a:t>Hochschulranking nach Gleichstellungsaspekten 2023.</a:t>
            </a:r>
            <a:r>
              <a:rPr lang="de-DE" sz="1600" dirty="0">
                <a:solidFill>
                  <a:schemeClr val="accent6"/>
                </a:solidFill>
              </a:rPr>
              <a:t> </a:t>
            </a:r>
            <a:r>
              <a:rPr lang="de-DE" sz="1600" dirty="0" err="1">
                <a:solidFill>
                  <a:schemeClr val="accent6"/>
                </a:solidFill>
              </a:rPr>
              <a:t>Hg</a:t>
            </a:r>
            <a:r>
              <a:rPr lang="de-DE" sz="1600" dirty="0">
                <a:solidFill>
                  <a:schemeClr val="accent6"/>
                </a:solidFill>
              </a:rPr>
              <a:t>. v. GESIS - Leibniz-Institut für Sozialwissenschaften: Köln (</a:t>
            </a:r>
            <a:r>
              <a:rPr lang="de-DE" sz="1600" dirty="0" err="1">
                <a:solidFill>
                  <a:schemeClr val="accent6"/>
                </a:solidFill>
              </a:rPr>
              <a:t>CEWS</a:t>
            </a:r>
            <a:r>
              <a:rPr lang="de-DE" sz="1600" i="1" dirty="0" err="1">
                <a:solidFill>
                  <a:schemeClr val="accent6"/>
                </a:solidFill>
              </a:rPr>
              <a:t>publik</a:t>
            </a:r>
            <a:r>
              <a:rPr lang="de-DE" sz="1600" dirty="0">
                <a:solidFill>
                  <a:schemeClr val="accent6"/>
                </a:solidFill>
              </a:rPr>
              <a:t>, 28). (URL: </a:t>
            </a:r>
            <a:r>
              <a:rPr lang="de-DE" sz="1600" dirty="0">
                <a:solidFill>
                  <a:schemeClr val="accent6"/>
                </a:solidFill>
                <a:hlinkClick r:id="rId3"/>
              </a:rPr>
              <a:t>https://www.gesis.org/cews/cews-publikationen/cewspublik</a:t>
            </a:r>
            <a:r>
              <a:rPr lang="de-DE" sz="1600" dirty="0">
                <a:solidFill>
                  <a:schemeClr val="accent6"/>
                </a:solidFill>
              </a:rPr>
              <a:t>).</a:t>
            </a:r>
            <a:br>
              <a:rPr lang="de-DE" sz="1400" dirty="0">
                <a:solidFill>
                  <a:schemeClr val="accent6"/>
                </a:solidFill>
              </a:rPr>
            </a:br>
            <a:endParaRPr lang="de-DE" sz="1400" dirty="0">
              <a:solidFill>
                <a:schemeClr val="accent6"/>
              </a:solidFill>
            </a:endParaRPr>
          </a:p>
        </p:txBody>
      </p:sp>
      <p:sp>
        <p:nvSpPr>
          <p:cNvPr id="6" name="Rechteck 5"/>
          <p:cNvSpPr/>
          <p:nvPr/>
        </p:nvSpPr>
        <p:spPr>
          <a:xfrm>
            <a:off x="323528" y="4271983"/>
            <a:ext cx="2808312" cy="1600438"/>
          </a:xfrm>
          <a:prstGeom prst="rect">
            <a:avLst/>
          </a:prstGeom>
        </p:spPr>
        <p:txBody>
          <a:bodyPr wrap="square">
            <a:spAutoFit/>
          </a:bodyPr>
          <a:lstStyle/>
          <a:p>
            <a:r>
              <a:rPr lang="de-DE" sz="1400" b="1" dirty="0">
                <a:solidFill>
                  <a:schemeClr val="accent6"/>
                </a:solidFill>
              </a:rPr>
              <a:t>Kontakt: </a:t>
            </a:r>
          </a:p>
          <a:p>
            <a:r>
              <a:rPr lang="de-DE" sz="1400" dirty="0">
                <a:solidFill>
                  <a:schemeClr val="accent6"/>
                </a:solidFill>
              </a:rPr>
              <a:t>Dr. Andrea Löther</a:t>
            </a:r>
          </a:p>
          <a:p>
            <a:r>
              <a:rPr lang="de-DE" sz="1400" dirty="0">
                <a:solidFill>
                  <a:schemeClr val="accent6"/>
                </a:solidFill>
              </a:rPr>
              <a:t>Tel.: + 49 (0)221 47694-256</a:t>
            </a:r>
          </a:p>
          <a:p>
            <a:r>
              <a:rPr lang="de-DE" sz="1400" dirty="0">
                <a:solidFill>
                  <a:schemeClr val="accent6"/>
                </a:solidFill>
              </a:rPr>
              <a:t>Fax: +49 (0) 221 47694-199</a:t>
            </a:r>
          </a:p>
          <a:p>
            <a:r>
              <a:rPr lang="de-DE" sz="1400" dirty="0">
                <a:solidFill>
                  <a:schemeClr val="accent6"/>
                </a:solidFill>
                <a:hlinkClick r:id="rId4"/>
              </a:rPr>
              <a:t>andrea.loether@gesis.org</a:t>
            </a:r>
            <a:r>
              <a:rPr lang="de-DE" sz="1400" dirty="0">
                <a:solidFill>
                  <a:schemeClr val="accent6"/>
                </a:solidFill>
              </a:rPr>
              <a:t> </a:t>
            </a:r>
          </a:p>
          <a:p>
            <a:r>
              <a:rPr lang="de-DE" sz="1400" dirty="0">
                <a:solidFill>
                  <a:schemeClr val="accent6"/>
                </a:solidFill>
                <a:hlinkClick r:id="rId5"/>
              </a:rPr>
              <a:t>http://www.cews.org</a:t>
            </a:r>
            <a:r>
              <a:rPr lang="de-DE" sz="1400" dirty="0">
                <a:solidFill>
                  <a:schemeClr val="accent6"/>
                </a:solidFill>
              </a:rPr>
              <a:t> </a:t>
            </a:r>
          </a:p>
          <a:p>
            <a:r>
              <a:rPr lang="de-DE" sz="1400" dirty="0">
                <a:solidFill>
                  <a:schemeClr val="accent6"/>
                </a:solidFill>
                <a:hlinkClick r:id="rId6"/>
              </a:rPr>
              <a:t>http://www.gesis.org</a:t>
            </a:r>
            <a:r>
              <a:rPr lang="de-DE" sz="1400" dirty="0">
                <a:solidFill>
                  <a:schemeClr val="accent6"/>
                </a:solidFill>
              </a:rPr>
              <a:t> </a:t>
            </a:r>
          </a:p>
        </p:txBody>
      </p:sp>
      <p:pic>
        <p:nvPicPr>
          <p:cNvPr id="3" name="Grafik 2">
            <a:extLst>
              <a:ext uri="{FF2B5EF4-FFF2-40B4-BE49-F238E27FC236}">
                <a16:creationId xmlns:a16="http://schemas.microsoft.com/office/drawing/2014/main" id="{E275EB01-CF38-9BAD-9CFD-3F53C8B50357}"/>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l="12853" t="3801" r="60401" b="81500"/>
          <a:stretch/>
        </p:blipFill>
        <p:spPr>
          <a:xfrm>
            <a:off x="8316416" y="6081928"/>
            <a:ext cx="961026" cy="747464"/>
          </a:xfrm>
          <a:prstGeom prst="rect">
            <a:avLst/>
          </a:prstGeom>
        </p:spPr>
      </p:pic>
      <p:pic>
        <p:nvPicPr>
          <p:cNvPr id="9" name="Grafik 8" descr="Ein Bild, das Text, Screenshot, Schrift, Logo enthält.&#10;&#10;Automatisch generierte Beschreibung">
            <a:extLst>
              <a:ext uri="{FF2B5EF4-FFF2-40B4-BE49-F238E27FC236}">
                <a16:creationId xmlns:a16="http://schemas.microsoft.com/office/drawing/2014/main" id="{0BADC8DE-7885-21B4-6DA2-AC83559EF6C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3528" y="587754"/>
            <a:ext cx="2430000" cy="3438757"/>
          </a:xfrm>
          <a:prstGeom prst="rect">
            <a:avLst/>
          </a:prstGeom>
        </p:spPr>
      </p:pic>
    </p:spTree>
    <p:extLst>
      <p:ext uri="{BB962C8B-B14F-4D97-AF65-F5344CB8AC3E}">
        <p14:creationId xmlns:p14="http://schemas.microsoft.com/office/powerpoint/2010/main" val="122469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Welches Ziel verfolgt das Hochschulranking?</a:t>
            </a:r>
          </a:p>
        </p:txBody>
      </p:sp>
      <p:sp>
        <p:nvSpPr>
          <p:cNvPr id="7" name="Inhaltsplatzhalter 2"/>
          <p:cNvSpPr txBox="1">
            <a:spLocks/>
          </p:cNvSpPr>
          <p:nvPr/>
        </p:nvSpPr>
        <p:spPr bwMode="auto">
          <a:xfrm>
            <a:off x="457200" y="2060848"/>
            <a:ext cx="8686800" cy="4714876"/>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a:lstStyle>
          <a:p>
            <a:pPr>
              <a:buClr>
                <a:schemeClr val="accent6"/>
              </a:buClr>
              <a:buFont typeface="Wingdings" panose="05000000000000000000" pitchFamily="2" charset="2"/>
              <a:buChar char="Ø"/>
            </a:pPr>
            <a:r>
              <a:rPr lang="de-DE" sz="2200" b="1" kern="0" dirty="0"/>
              <a:t>Gleichstellungserfolge </a:t>
            </a:r>
            <a:r>
              <a:rPr lang="de-DE" sz="2200" kern="0" dirty="0"/>
              <a:t>von Hochschulen im bundesweiten Vergleich darstellen</a:t>
            </a:r>
          </a:p>
          <a:p>
            <a:pPr>
              <a:buClr>
                <a:schemeClr val="accent6"/>
              </a:buClr>
              <a:buFont typeface="Wingdings" panose="05000000000000000000" pitchFamily="2" charset="2"/>
              <a:buChar char="Ø"/>
            </a:pPr>
            <a:endParaRPr lang="de-DE" sz="2200" kern="0" dirty="0"/>
          </a:p>
          <a:p>
            <a:pPr>
              <a:buClr>
                <a:schemeClr val="accent6"/>
              </a:buClr>
              <a:buFont typeface="Wingdings" panose="05000000000000000000" pitchFamily="2" charset="2"/>
              <a:buChar char="Ø"/>
            </a:pPr>
            <a:r>
              <a:rPr lang="de-DE" sz="2200" kern="0" dirty="0"/>
              <a:t>Differenzierung nach verschiedenen Bereichen (z.B.: Studierende, wissenschaftliche Qualifikation, Personal und Veränderungen im Zeitverlauf)                                                     </a:t>
            </a:r>
            <a:r>
              <a:rPr lang="de-DE" sz="2200" kern="0" dirty="0">
                <a:sym typeface="Wingdings" panose="05000000000000000000" pitchFamily="2" charset="2"/>
              </a:rPr>
              <a:t> </a:t>
            </a:r>
            <a:r>
              <a:rPr lang="de-DE" sz="2200" kern="0" dirty="0"/>
              <a:t>Stärken und Schwächen der einzelnen Hochschulen darstellen</a:t>
            </a:r>
            <a:endParaRPr lang="de-DE" sz="2200" b="1" kern="0" dirty="0"/>
          </a:p>
        </p:txBody>
      </p:sp>
      <p:pic>
        <p:nvPicPr>
          <p:cNvPr id="3" name="Grafik 2">
            <a:extLst>
              <a:ext uri="{FF2B5EF4-FFF2-40B4-BE49-F238E27FC236}">
                <a16:creationId xmlns:a16="http://schemas.microsoft.com/office/drawing/2014/main" id="{4DBB672D-F1AD-D5CD-73F6-F56AF9AE7CF8}"/>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189232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An wen richtet sich das Hochschulranking?</a:t>
            </a:r>
          </a:p>
        </p:txBody>
      </p:sp>
      <p:sp>
        <p:nvSpPr>
          <p:cNvPr id="3" name="Inhaltsplatzhalter 2"/>
          <p:cNvSpPr>
            <a:spLocks noGrp="1"/>
          </p:cNvSpPr>
          <p:nvPr>
            <p:ph idx="1"/>
          </p:nvPr>
        </p:nvSpPr>
        <p:spPr>
          <a:xfrm>
            <a:off x="457200" y="2060848"/>
            <a:ext cx="8686800" cy="4714876"/>
          </a:xfrm>
        </p:spPr>
        <p:txBody>
          <a:bodyPr/>
          <a:lstStyle/>
          <a:p>
            <a:pPr>
              <a:buClr>
                <a:schemeClr val="accent6"/>
              </a:buClr>
              <a:buFont typeface="Wingdings" panose="05000000000000000000" pitchFamily="2" charset="2"/>
              <a:buChar char="Ø"/>
            </a:pPr>
            <a:r>
              <a:rPr lang="de-DE" sz="2200" b="1" dirty="0"/>
              <a:t>Entscheidungsträger*innen in Hochschulen </a:t>
            </a:r>
            <a:r>
              <a:rPr lang="de-DE" sz="2200" dirty="0"/>
              <a:t>(Hochschulleitungen, Hochschulmanagement)</a:t>
            </a:r>
          </a:p>
          <a:p>
            <a:pPr>
              <a:buClr>
                <a:schemeClr val="accent6"/>
              </a:buClr>
              <a:buFont typeface="Wingdings" panose="05000000000000000000" pitchFamily="2" charset="2"/>
              <a:buChar char="Ø"/>
            </a:pPr>
            <a:endParaRPr lang="de-DE" sz="2200" dirty="0"/>
          </a:p>
          <a:p>
            <a:pPr>
              <a:buClr>
                <a:schemeClr val="accent6"/>
              </a:buClr>
              <a:buFont typeface="Wingdings" panose="05000000000000000000" pitchFamily="2" charset="2"/>
              <a:buChar char="Ø"/>
            </a:pPr>
            <a:r>
              <a:rPr lang="de-DE" sz="2200" b="1" dirty="0"/>
              <a:t>Gleichstellungsakteur*innen</a:t>
            </a:r>
            <a:br>
              <a:rPr lang="de-DE" sz="2200" dirty="0"/>
            </a:br>
            <a:r>
              <a:rPr lang="de-DE" sz="2200" dirty="0">
                <a:sym typeface="Wingdings" panose="05000000000000000000" pitchFamily="2" charset="2"/>
              </a:rPr>
              <a:t> </a:t>
            </a:r>
            <a:r>
              <a:rPr lang="de-DE" sz="2200" dirty="0"/>
              <a:t>Bundes- und Landesministerien, Wissenschaftsorganisationen und die </a:t>
            </a:r>
            <a:r>
              <a:rPr lang="de-DE" sz="2200" b="1" dirty="0"/>
              <a:t>Politik</a:t>
            </a:r>
          </a:p>
        </p:txBody>
      </p:sp>
      <p:pic>
        <p:nvPicPr>
          <p:cNvPr id="4" name="Grafik 3">
            <a:extLst>
              <a:ext uri="{FF2B5EF4-FFF2-40B4-BE49-F238E27FC236}">
                <a16:creationId xmlns:a16="http://schemas.microsoft.com/office/drawing/2014/main" id="{F9D975C9-F593-34D5-B23E-9AF0F85B5934}"/>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253944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Hochschulauswahl und Daten</a:t>
            </a:r>
          </a:p>
        </p:txBody>
      </p:sp>
      <p:sp>
        <p:nvSpPr>
          <p:cNvPr id="3" name="Inhaltsplatzhalter 2"/>
          <p:cNvSpPr>
            <a:spLocks noGrp="1"/>
          </p:cNvSpPr>
          <p:nvPr>
            <p:ph idx="1"/>
          </p:nvPr>
        </p:nvSpPr>
        <p:spPr>
          <a:xfrm>
            <a:off x="467544" y="1700808"/>
            <a:ext cx="8676456" cy="5013176"/>
          </a:xfrm>
        </p:spPr>
        <p:txBody>
          <a:bodyPr/>
          <a:lstStyle/>
          <a:p>
            <a:pPr>
              <a:buClr>
                <a:schemeClr val="accent6"/>
              </a:buClr>
              <a:buFont typeface="Wingdings" panose="05000000000000000000" pitchFamily="2" charset="2"/>
              <a:buChar char="Ø"/>
            </a:pPr>
            <a:r>
              <a:rPr lang="de-DE" sz="2200" dirty="0"/>
              <a:t>Auswahl der Hochschulen für das Ranking</a:t>
            </a:r>
            <a:br>
              <a:rPr lang="de-DE" sz="2200" dirty="0"/>
            </a:br>
            <a:r>
              <a:rPr lang="de-DE" sz="1400" dirty="0"/>
              <a:t> </a:t>
            </a:r>
            <a:br>
              <a:rPr lang="de-DE" sz="500" dirty="0"/>
            </a:br>
            <a:r>
              <a:rPr lang="de-DE" sz="1400" dirty="0"/>
              <a:t>- </a:t>
            </a:r>
            <a:r>
              <a:rPr lang="de-DE" sz="1600" dirty="0"/>
              <a:t>alle Hochschulen mit Mitgliedschaft der Hochschulrektorenkonferenz (HRK) und mind. 10 Professuren</a:t>
            </a:r>
            <a:br>
              <a:rPr lang="de-DE" sz="1600" dirty="0"/>
            </a:br>
            <a:r>
              <a:rPr lang="de-DE" sz="1600" dirty="0"/>
              <a:t>- Hochschule ohne Mitgliedschaft der HRK, aber mind. 30 Professuren</a:t>
            </a:r>
          </a:p>
          <a:p>
            <a:pPr>
              <a:buClr>
                <a:schemeClr val="accent6"/>
              </a:buClr>
              <a:buFont typeface="Wingdings" panose="05000000000000000000" pitchFamily="2" charset="2"/>
              <a:buChar char="Ø"/>
            </a:pPr>
            <a:r>
              <a:rPr lang="de-DE" sz="2200" dirty="0"/>
              <a:t>Drei Hochschultypen im Ranking</a:t>
            </a:r>
            <a:br>
              <a:rPr lang="de-DE" sz="2200" dirty="0"/>
            </a:br>
            <a:r>
              <a:rPr lang="de-DE" sz="500" dirty="0"/>
              <a:t> </a:t>
            </a:r>
            <a:br>
              <a:rPr lang="de-DE" sz="2200" dirty="0"/>
            </a:br>
            <a:r>
              <a:rPr lang="de-DE" sz="1600" dirty="0"/>
              <a:t>-</a:t>
            </a:r>
            <a:r>
              <a:rPr lang="de-DE" sz="2200" dirty="0"/>
              <a:t> </a:t>
            </a:r>
            <a:r>
              <a:rPr lang="de-DE" sz="1600" dirty="0"/>
              <a:t>Universitäten, Pädagogische Hochschulen und Theologische Hochschulen</a:t>
            </a:r>
            <a:br>
              <a:rPr lang="de-DE" sz="1600" dirty="0"/>
            </a:br>
            <a:r>
              <a:rPr lang="de-DE" sz="1600" dirty="0"/>
              <a:t>- Fachhochschulen und Verwaltungsfachhochschulen</a:t>
            </a:r>
            <a:br>
              <a:rPr lang="de-DE" sz="1600" dirty="0"/>
            </a:br>
            <a:r>
              <a:rPr lang="de-DE" sz="1600" dirty="0"/>
              <a:t>- Künstlerische Hochschulen</a:t>
            </a:r>
            <a:endParaRPr lang="de-DE" sz="1600" dirty="0">
              <a:sym typeface="Wingdings" panose="05000000000000000000" pitchFamily="2" charset="2"/>
            </a:endParaRPr>
          </a:p>
          <a:p>
            <a:pPr>
              <a:buClr>
                <a:schemeClr val="accent6"/>
              </a:buClr>
              <a:buFont typeface="Wingdings" panose="05000000000000000000" pitchFamily="2" charset="2"/>
              <a:buChar char="Ø"/>
            </a:pPr>
            <a:r>
              <a:rPr lang="de-DE" sz="2200" dirty="0">
                <a:sym typeface="Wingdings" panose="05000000000000000000" pitchFamily="2" charset="2"/>
              </a:rPr>
              <a:t>Auf welchen Daten beruht das Hochschulranking?</a:t>
            </a:r>
            <a:br>
              <a:rPr lang="de-DE" sz="2200" dirty="0">
                <a:sym typeface="Wingdings" panose="05000000000000000000" pitchFamily="2" charset="2"/>
              </a:rPr>
            </a:br>
            <a:r>
              <a:rPr lang="de-DE" sz="500" dirty="0">
                <a:sym typeface="Wingdings" panose="05000000000000000000" pitchFamily="2" charset="2"/>
              </a:rPr>
              <a:t> </a:t>
            </a:r>
            <a:br>
              <a:rPr lang="de-DE" sz="2200" dirty="0">
                <a:sym typeface="Wingdings" panose="05000000000000000000" pitchFamily="2" charset="2"/>
              </a:rPr>
            </a:br>
            <a:r>
              <a:rPr lang="de-DE" sz="1600" dirty="0">
                <a:sym typeface="Wingdings" panose="05000000000000000000" pitchFamily="2" charset="2"/>
              </a:rPr>
              <a:t>- Daten des Statistischen Bundesamtes</a:t>
            </a:r>
            <a:br>
              <a:rPr lang="de-DE" sz="1600" dirty="0">
                <a:sym typeface="Wingdings" panose="05000000000000000000" pitchFamily="2" charset="2"/>
              </a:rPr>
            </a:br>
            <a:r>
              <a:rPr lang="de-DE" sz="1600" dirty="0">
                <a:sym typeface="Wingdings" panose="05000000000000000000" pitchFamily="2" charset="2"/>
              </a:rPr>
              <a:t>- Insgesamt 299 Hochschulen, davon 264 im Gesamtranking</a:t>
            </a:r>
            <a:endParaRPr lang="de-DE" sz="1600" dirty="0"/>
          </a:p>
        </p:txBody>
      </p:sp>
      <p:pic>
        <p:nvPicPr>
          <p:cNvPr id="4" name="Grafik 3">
            <a:extLst>
              <a:ext uri="{FF2B5EF4-FFF2-40B4-BE49-F238E27FC236}">
                <a16:creationId xmlns:a16="http://schemas.microsoft.com/office/drawing/2014/main" id="{7C52CD4D-14C8-737D-591B-74CC066EAA1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416615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Wie werden die Leistungen der Hochschulen im Bereich der Gleichstellung gemessen?</a:t>
            </a:r>
          </a:p>
        </p:txBody>
      </p:sp>
      <p:sp>
        <p:nvSpPr>
          <p:cNvPr id="3" name="Inhaltsplatzhalter 2"/>
          <p:cNvSpPr>
            <a:spLocks noGrp="1"/>
          </p:cNvSpPr>
          <p:nvPr>
            <p:ph idx="1"/>
          </p:nvPr>
        </p:nvSpPr>
        <p:spPr>
          <a:xfrm>
            <a:off x="457200" y="1916832"/>
            <a:ext cx="8686800" cy="4714876"/>
          </a:xfrm>
        </p:spPr>
        <p:txBody>
          <a:bodyPr/>
          <a:lstStyle/>
          <a:p>
            <a:pPr marL="0">
              <a:buClr>
                <a:schemeClr val="accent6"/>
              </a:buClr>
              <a:buFont typeface="Wingdings" panose="05000000000000000000" pitchFamily="2" charset="2"/>
              <a:buChar char="Ø"/>
            </a:pPr>
            <a:r>
              <a:rPr lang="de-DE" sz="2200" b="1" dirty="0"/>
              <a:t>Indikatoren</a:t>
            </a:r>
            <a:r>
              <a:rPr lang="de-DE" sz="2200" dirty="0"/>
              <a:t>, die der Logik des Kaskadenmodells folgen</a:t>
            </a:r>
          </a:p>
          <a:p>
            <a:pPr marL="0">
              <a:buClr>
                <a:schemeClr val="accent6"/>
              </a:buClr>
              <a:buFont typeface="Wingdings" panose="05000000000000000000" pitchFamily="2" charset="2"/>
              <a:buChar char="Ø"/>
            </a:pPr>
            <a:r>
              <a:rPr lang="de-DE" sz="2200" dirty="0"/>
              <a:t>Bezugsgröße sind der Studentinnenanteil bzw. der Frauenanteil an den Promotionen</a:t>
            </a:r>
          </a:p>
          <a:p>
            <a:pPr marL="0">
              <a:buClr>
                <a:schemeClr val="accent6"/>
              </a:buClr>
              <a:buFont typeface="Wingdings" panose="05000000000000000000" pitchFamily="2" charset="2"/>
              <a:buChar char="Ø"/>
            </a:pPr>
            <a:r>
              <a:rPr lang="de-DE" sz="2200" dirty="0"/>
              <a:t>Beispiel für den Indikator Promotionen:</a:t>
            </a:r>
          </a:p>
        </p:txBody>
      </p:sp>
      <p:graphicFrame>
        <p:nvGraphicFramePr>
          <p:cNvPr id="7" name="Tabelle 6"/>
          <p:cNvGraphicFramePr>
            <a:graphicFrameLocks noGrp="1"/>
          </p:cNvGraphicFramePr>
          <p:nvPr>
            <p:extLst>
              <p:ext uri="{D42A27DB-BD31-4B8C-83A1-F6EECF244321}">
                <p14:modId xmlns:p14="http://schemas.microsoft.com/office/powerpoint/2010/main" val="2958173729"/>
              </p:ext>
            </p:extLst>
          </p:nvPr>
        </p:nvGraphicFramePr>
        <p:xfrm>
          <a:off x="707218" y="4725144"/>
          <a:ext cx="7488832" cy="1329503"/>
        </p:xfrm>
        <a:graphic>
          <a:graphicData uri="http://schemas.openxmlformats.org/drawingml/2006/table">
            <a:tbl>
              <a:tblPr>
                <a:tableStyleId>{5C22544A-7EE6-4342-B048-85BDC9FD1C3A}</a:tableStyleId>
              </a:tblPr>
              <a:tblGrid>
                <a:gridCol w="115212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321703">
                  <a:extLst>
                    <a:ext uri="{9D8B030D-6E8A-4147-A177-3AD203B41FA5}">
                      <a16:colId xmlns:a16="http://schemas.microsoft.com/office/drawing/2014/main" val="20002"/>
                    </a:ext>
                  </a:extLst>
                </a:gridCol>
                <a:gridCol w="1494721">
                  <a:extLst>
                    <a:ext uri="{9D8B030D-6E8A-4147-A177-3AD203B41FA5}">
                      <a16:colId xmlns:a16="http://schemas.microsoft.com/office/drawing/2014/main" val="20003"/>
                    </a:ext>
                  </a:extLst>
                </a:gridCol>
              </a:tblGrid>
              <a:tr h="161925">
                <a:tc>
                  <a:txBody>
                    <a:bodyPr/>
                    <a:lstStyle/>
                    <a:p>
                      <a:pPr algn="ctr">
                        <a:lnSpc>
                          <a:spcPct val="115000"/>
                        </a:lnSpc>
                        <a:spcAft>
                          <a:spcPts val="600"/>
                        </a:spcAft>
                      </a:pPr>
                      <a:r>
                        <a:rPr lang="de-DE" sz="1100" dirty="0">
                          <a:effectLst/>
                        </a:rPr>
                        <a:t>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600"/>
                        </a:spcAft>
                      </a:pPr>
                      <a:r>
                        <a:rPr lang="de-DE" sz="1100">
                          <a:effectLst/>
                        </a:rPr>
                        <a:t>Frauenanteil an den Promotionen</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a:effectLst/>
                        </a:rPr>
                        <a:t>Frauenanteil an den Studierenden </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dirty="0">
                          <a:effectLst/>
                        </a:rPr>
                        <a:t>Indikator</a:t>
                      </a:r>
                      <a:endParaRPr lang="de-DE" sz="1100" dirty="0">
                        <a:effectLst/>
                        <a:latin typeface="Calibri"/>
                        <a:ea typeface="Times New Roman"/>
                        <a:cs typeface="Times New Roman"/>
                      </a:endParaRPr>
                    </a:p>
                  </a:txBody>
                  <a:tcPr marL="9525" marR="9525" marT="9525" marB="0" anchor="ctr"/>
                </a:tc>
                <a:extLst>
                  <a:ext uri="{0D108BD9-81ED-4DB2-BD59-A6C34878D82A}">
                    <a16:rowId xmlns:a16="http://schemas.microsoft.com/office/drawing/2014/main" val="10000"/>
                  </a:ext>
                </a:extLst>
              </a:tr>
              <a:tr h="161925">
                <a:tc>
                  <a:txBody>
                    <a:bodyPr/>
                    <a:lstStyle/>
                    <a:p>
                      <a:pPr>
                        <a:lnSpc>
                          <a:spcPct val="115000"/>
                        </a:lnSpc>
                        <a:spcAft>
                          <a:spcPts val="0"/>
                        </a:spcAft>
                      </a:pPr>
                      <a:r>
                        <a:rPr lang="de-DE" sz="1100">
                          <a:effectLst/>
                        </a:rPr>
                        <a:t>Hochschule A</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0,500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1"/>
                  </a:ext>
                </a:extLst>
              </a:tr>
              <a:tr h="161925">
                <a:tc>
                  <a:txBody>
                    <a:bodyPr/>
                    <a:lstStyle/>
                    <a:p>
                      <a:pPr>
                        <a:lnSpc>
                          <a:spcPct val="115000"/>
                        </a:lnSpc>
                        <a:spcAft>
                          <a:spcPts val="0"/>
                        </a:spcAft>
                      </a:pPr>
                      <a:r>
                        <a:rPr lang="de-DE" sz="1100">
                          <a:effectLst/>
                        </a:rPr>
                        <a:t>Hochschule B</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0,300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2"/>
                  </a:ext>
                </a:extLst>
              </a:tr>
              <a:tr h="161925">
                <a:tc>
                  <a:txBody>
                    <a:bodyPr/>
                    <a:lstStyle/>
                    <a:p>
                      <a:pPr>
                        <a:lnSpc>
                          <a:spcPct val="115000"/>
                        </a:lnSpc>
                        <a:spcAft>
                          <a:spcPts val="0"/>
                        </a:spcAft>
                      </a:pPr>
                      <a:r>
                        <a:rPr lang="de-DE" sz="1100">
                          <a:effectLst/>
                        </a:rPr>
                        <a:t>Hochschule C</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3"/>
                  </a:ext>
                </a:extLst>
              </a:tr>
              <a:tr h="161925">
                <a:tc>
                  <a:txBody>
                    <a:bodyPr/>
                    <a:lstStyle/>
                    <a:p>
                      <a:pPr>
                        <a:lnSpc>
                          <a:spcPct val="115000"/>
                        </a:lnSpc>
                        <a:spcAft>
                          <a:spcPts val="0"/>
                        </a:spcAft>
                      </a:pPr>
                      <a:r>
                        <a:rPr lang="de-DE" sz="1100">
                          <a:effectLst/>
                        </a:rPr>
                        <a:t>Hochschule X</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0,900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4"/>
                  </a:ext>
                </a:extLst>
              </a:tr>
              <a:tr h="161925">
                <a:tc>
                  <a:txBody>
                    <a:bodyPr/>
                    <a:lstStyle/>
                    <a:p>
                      <a:pPr>
                        <a:lnSpc>
                          <a:spcPct val="115000"/>
                        </a:lnSpc>
                        <a:spcAft>
                          <a:spcPts val="0"/>
                        </a:spcAft>
                      </a:pPr>
                      <a:r>
                        <a:rPr lang="de-DE" sz="1100">
                          <a:effectLst/>
                        </a:rPr>
                        <a:t>Hochschule Y</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0,692</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5"/>
                  </a:ext>
                </a:extLst>
              </a:tr>
              <a:tr h="161925">
                <a:tc>
                  <a:txBody>
                    <a:bodyPr/>
                    <a:lstStyle/>
                    <a:p>
                      <a:pPr>
                        <a:lnSpc>
                          <a:spcPct val="115000"/>
                        </a:lnSpc>
                        <a:spcAft>
                          <a:spcPts val="0"/>
                        </a:spcAft>
                      </a:pPr>
                      <a:r>
                        <a:rPr lang="de-DE" sz="1100">
                          <a:effectLst/>
                        </a:rPr>
                        <a:t>Hochschule Z</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dirty="0">
                          <a:effectLst/>
                        </a:rPr>
                        <a:t>1,000</a:t>
                      </a:r>
                      <a:endParaRPr lang="de-DE" sz="1100" dirty="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8" name="Rechteck 7"/>
              <p:cNvSpPr/>
              <p:nvPr/>
            </p:nvSpPr>
            <p:spPr>
              <a:xfrm>
                <a:off x="708012" y="3789040"/>
                <a:ext cx="5600700" cy="505267"/>
              </a:xfrm>
              <a:prstGeom prst="rect">
                <a:avLst/>
              </a:prstGeom>
            </p:spPr>
            <p:txBody>
              <a:bodyPr wrap="none">
                <a:spAutoFit/>
              </a:bodyPr>
              <a:lstStyle/>
              <a:p>
                <a:r>
                  <a:rPr lang="en-US" dirty="0"/>
                  <a:t>Indikator</a:t>
                </a:r>
                <a:r>
                  <a:rPr lang="en-US" baseline="-25000" dirty="0" err="1"/>
                  <a:t>Promotionen</a:t>
                </a:r>
                <a:r>
                  <a:rPr lang="en-US" baseline="-25000" dirty="0"/>
                  <a:t> </a:t>
                </a:r>
                <a:r>
                  <a:rPr lang="en-US" dirty="0"/>
                  <a:t>= </a:t>
                </a:r>
                <a14:m>
                  <m:oMath xmlns:m="http://schemas.openxmlformats.org/officeDocument/2006/math">
                    <m:f>
                      <m:fPr>
                        <m:ctrlPr>
                          <a:rPr lang="de-DE" i="1">
                            <a:latin typeface="Cambria Math" panose="02040503050406030204" pitchFamily="18" charset="0"/>
                          </a:rPr>
                        </m:ctrlPr>
                      </m:fPr>
                      <m:num>
                        <m:d>
                          <m:dPr>
                            <m:ctrlPr>
                              <a:rPr lang="de-DE" i="1">
                                <a:latin typeface="Cambria Math" panose="02040503050406030204" pitchFamily="18" charset="0"/>
                              </a:rPr>
                            </m:ctrlPr>
                          </m:dPr>
                          <m:e>
                            <m:r>
                              <a:rPr lang="de-DE" b="0" i="1" smtClean="0">
                                <a:latin typeface="Cambria Math"/>
                              </a:rPr>
                              <m:t>𝐹𝑟𝑎𝑢𝑒𝑛𝑎𝑛𝑡𝑒𝑖𝑙</m:t>
                            </m:r>
                            <m:r>
                              <a:rPr lang="de-DE" b="0" i="1" smtClean="0">
                                <a:latin typeface="Cambria Math"/>
                              </a:rPr>
                              <m:t> </m:t>
                            </m:r>
                            <m:r>
                              <a:rPr lang="de-DE" b="0" i="1" smtClean="0">
                                <a:latin typeface="Cambria Math"/>
                              </a:rPr>
                              <m:t>𝑃𝑟𝑜𝑚𝑜𝑡𝑖𝑜𝑛𝑒𝑛</m:t>
                            </m:r>
                            <m:r>
                              <a:rPr lang="de-DE" b="0" i="1" smtClean="0">
                                <a:latin typeface="Cambria Math"/>
                              </a:rPr>
                              <m:t> 2019−2021</m:t>
                            </m:r>
                          </m:e>
                        </m:d>
                      </m:num>
                      <m:den>
                        <m:r>
                          <a:rPr lang="de-DE" b="0" i="1" smtClean="0">
                            <a:latin typeface="Cambria Math"/>
                          </a:rPr>
                          <m:t>𝐹𝑟𝑎𝑢𝑒𝑛𝑎𝑛𝑡𝑒𝑖𝑙</m:t>
                        </m:r>
                        <m:r>
                          <a:rPr lang="de-DE" b="0" i="1" smtClean="0">
                            <a:latin typeface="Cambria Math"/>
                          </a:rPr>
                          <m:t> </m:t>
                        </m:r>
                        <m:r>
                          <a:rPr lang="de-DE" b="0" i="1" smtClean="0">
                            <a:latin typeface="Cambria Math"/>
                          </a:rPr>
                          <m:t>𝑆𝑡𝑢𝑑𝑒𝑛𝑡𝑒𝑛</m:t>
                        </m:r>
                        <m:r>
                          <a:rPr lang="de-DE" b="0" i="1" smtClean="0">
                            <a:latin typeface="Cambria Math"/>
                          </a:rPr>
                          <m:t> 2021</m:t>
                        </m:r>
                      </m:den>
                    </m:f>
                  </m:oMath>
                </a14:m>
                <a:endParaRPr lang="de-DE" dirty="0"/>
              </a:p>
            </p:txBody>
          </p:sp>
        </mc:Choice>
        <mc:Fallback xmlns="">
          <p:sp>
            <p:nvSpPr>
              <p:cNvPr id="8" name="Rechteck 7"/>
              <p:cNvSpPr>
                <a:spLocks noRot="1" noChangeAspect="1" noMove="1" noResize="1" noEditPoints="1" noAdjustHandles="1" noChangeArrowheads="1" noChangeShapeType="1" noTextEdit="1"/>
              </p:cNvSpPr>
              <p:nvPr/>
            </p:nvSpPr>
            <p:spPr>
              <a:xfrm>
                <a:off x="708012" y="3789040"/>
                <a:ext cx="5600700" cy="505267"/>
              </a:xfrm>
              <a:prstGeom prst="rect">
                <a:avLst/>
              </a:prstGeom>
              <a:blipFill>
                <a:blip r:embed="rId2"/>
                <a:stretch>
                  <a:fillRect l="-871" b="-7317"/>
                </a:stretch>
              </a:blipFill>
            </p:spPr>
            <p:txBody>
              <a:bodyPr/>
              <a:lstStyle/>
              <a:p>
                <a:r>
                  <a:rPr lang="de-DE">
                    <a:noFill/>
                  </a:rPr>
                  <a:t> </a:t>
                </a:r>
              </a:p>
            </p:txBody>
          </p:sp>
        </mc:Fallback>
      </mc:AlternateContent>
      <p:pic>
        <p:nvPicPr>
          <p:cNvPr id="4" name="Grafik 3">
            <a:extLst>
              <a:ext uri="{FF2B5EF4-FFF2-40B4-BE49-F238E27FC236}">
                <a16:creationId xmlns:a16="http://schemas.microsoft.com/office/drawing/2014/main" id="{0FEF61A8-1361-C492-B580-17C4AAF78DED}"/>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80605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Welche Indikatoren werden gebildet?</a:t>
            </a:r>
          </a:p>
        </p:txBody>
      </p:sp>
      <p:sp>
        <p:nvSpPr>
          <p:cNvPr id="3" name="Inhaltsplatzhalter 2"/>
          <p:cNvSpPr>
            <a:spLocks noGrp="1"/>
          </p:cNvSpPr>
          <p:nvPr>
            <p:ph idx="1"/>
          </p:nvPr>
        </p:nvSpPr>
        <p:spPr>
          <a:xfrm>
            <a:off x="457200" y="1700808"/>
            <a:ext cx="8686800" cy="4714876"/>
          </a:xfrm>
        </p:spPr>
        <p:txBody>
          <a:bodyPr/>
          <a:lstStyle/>
          <a:p>
            <a:pPr marL="342000">
              <a:buClr>
                <a:schemeClr val="accent6"/>
              </a:buClr>
              <a:buFont typeface="Wingdings" panose="05000000000000000000" pitchFamily="2" charset="2"/>
              <a:buChar char="Ø"/>
            </a:pPr>
            <a:r>
              <a:rPr lang="de-DE" sz="2200" dirty="0"/>
              <a:t>Promotionen</a:t>
            </a:r>
          </a:p>
          <a:p>
            <a:pPr marL="342000">
              <a:buClr>
                <a:schemeClr val="accent6"/>
              </a:buClr>
              <a:buFont typeface="Wingdings" panose="05000000000000000000" pitchFamily="2" charset="2"/>
              <a:buChar char="Ø"/>
            </a:pPr>
            <a:r>
              <a:rPr lang="de-DE" sz="2200" dirty="0"/>
              <a:t>Wissenschaftliche Qualifikation nach der Promotion</a:t>
            </a:r>
          </a:p>
          <a:p>
            <a:pPr marL="342000">
              <a:buClr>
                <a:schemeClr val="accent6"/>
              </a:buClr>
              <a:buFont typeface="Wingdings" panose="05000000000000000000" pitchFamily="2" charset="2"/>
              <a:buChar char="Ø"/>
            </a:pPr>
            <a:r>
              <a:rPr lang="de-DE" sz="2200" dirty="0"/>
              <a:t>Hauptberufliches wissenschaftliches und künstlerisches Personal unterhalb der Lebenszeitprofessur</a:t>
            </a:r>
          </a:p>
          <a:p>
            <a:pPr marL="342000">
              <a:buClr>
                <a:schemeClr val="accent6"/>
              </a:buClr>
              <a:buFont typeface="Wingdings" panose="05000000000000000000" pitchFamily="2" charset="2"/>
              <a:buChar char="Ø"/>
            </a:pPr>
            <a:r>
              <a:rPr lang="de-DE" sz="2200" dirty="0"/>
              <a:t>Professuren</a:t>
            </a:r>
          </a:p>
          <a:p>
            <a:pPr marL="342000">
              <a:buClr>
                <a:schemeClr val="accent6"/>
              </a:buClr>
              <a:buFont typeface="Wingdings" panose="05000000000000000000" pitchFamily="2" charset="2"/>
              <a:buChar char="Ø"/>
            </a:pPr>
            <a:r>
              <a:rPr lang="de-DE" sz="2200" dirty="0"/>
              <a:t>Veränderung des Frauenanteils beim hauptberuflichen wissenschaftlichen und künstlerischen Personal unterhalb der Lebenszeitprofessur</a:t>
            </a:r>
          </a:p>
          <a:p>
            <a:pPr marL="342000">
              <a:buClr>
                <a:schemeClr val="accent6"/>
              </a:buClr>
              <a:buFont typeface="Wingdings" panose="05000000000000000000" pitchFamily="2" charset="2"/>
              <a:buChar char="Ø"/>
            </a:pPr>
            <a:r>
              <a:rPr lang="de-DE" sz="2200" dirty="0"/>
              <a:t>Veränderung des Frauenanteils bei den Professuren</a:t>
            </a:r>
          </a:p>
          <a:p>
            <a:pPr marL="342000">
              <a:buClr>
                <a:schemeClr val="accent6"/>
              </a:buClr>
              <a:buFont typeface="Wingdings" panose="05000000000000000000" pitchFamily="2" charset="2"/>
              <a:buChar char="Ø"/>
            </a:pPr>
            <a:r>
              <a:rPr lang="de-DE" sz="2200" dirty="0"/>
              <a:t>Studierende</a:t>
            </a:r>
          </a:p>
        </p:txBody>
      </p:sp>
      <p:pic>
        <p:nvPicPr>
          <p:cNvPr id="4" name="Grafik 3">
            <a:extLst>
              <a:ext uri="{FF2B5EF4-FFF2-40B4-BE49-F238E27FC236}">
                <a16:creationId xmlns:a16="http://schemas.microsoft.com/office/drawing/2014/main" id="{65D52BFA-FE65-9FAC-5518-3AC93A3CDD2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268150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Wie werden die Hochschulen gerankt?</a:t>
            </a:r>
          </a:p>
        </p:txBody>
      </p:sp>
      <p:sp>
        <p:nvSpPr>
          <p:cNvPr id="3" name="Inhaltsplatzhalter 2"/>
          <p:cNvSpPr>
            <a:spLocks noGrp="1"/>
          </p:cNvSpPr>
          <p:nvPr>
            <p:ph idx="1"/>
          </p:nvPr>
        </p:nvSpPr>
        <p:spPr>
          <a:xfrm>
            <a:off x="457200" y="1484784"/>
            <a:ext cx="8686800" cy="5013176"/>
          </a:xfrm>
        </p:spPr>
        <p:txBody>
          <a:bodyPr/>
          <a:lstStyle/>
          <a:p>
            <a:pPr>
              <a:buClr>
                <a:schemeClr val="accent6"/>
              </a:buClr>
              <a:buFont typeface="Wingdings" panose="05000000000000000000" pitchFamily="2" charset="2"/>
              <a:buChar char="Ø"/>
            </a:pPr>
            <a:r>
              <a:rPr lang="de-DE" sz="2200" dirty="0"/>
              <a:t>keine einzelnen Rangplätze</a:t>
            </a:r>
            <a:br>
              <a:rPr lang="de-DE" sz="1400" b="1" dirty="0"/>
            </a:br>
            <a:endParaRPr lang="de-DE" sz="1400" dirty="0"/>
          </a:p>
        </p:txBody>
      </p:sp>
      <p:graphicFrame>
        <p:nvGraphicFramePr>
          <p:cNvPr id="4" name="Diagramm 3"/>
          <p:cNvGraphicFramePr/>
          <p:nvPr>
            <p:extLst>
              <p:ext uri="{D42A27DB-BD31-4B8C-83A1-F6EECF244321}">
                <p14:modId xmlns:p14="http://schemas.microsoft.com/office/powerpoint/2010/main" val="740902793"/>
              </p:ext>
            </p:extLst>
          </p:nvPr>
        </p:nvGraphicFramePr>
        <p:xfrm>
          <a:off x="3131840" y="2702218"/>
          <a:ext cx="22322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 5"/>
          <p:cNvGraphicFramePr/>
          <p:nvPr>
            <p:extLst>
              <p:ext uri="{D42A27DB-BD31-4B8C-83A1-F6EECF244321}">
                <p14:modId xmlns:p14="http://schemas.microsoft.com/office/powerpoint/2010/main" val="4255771203"/>
              </p:ext>
            </p:extLst>
          </p:nvPr>
        </p:nvGraphicFramePr>
        <p:xfrm>
          <a:off x="179512" y="2702218"/>
          <a:ext cx="2952328" cy="34563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 6"/>
          <p:cNvGraphicFramePr/>
          <p:nvPr>
            <p:extLst>
              <p:ext uri="{D42A27DB-BD31-4B8C-83A1-F6EECF244321}">
                <p14:modId xmlns:p14="http://schemas.microsoft.com/office/powerpoint/2010/main" val="1623883210"/>
              </p:ext>
            </p:extLst>
          </p:nvPr>
        </p:nvGraphicFramePr>
        <p:xfrm>
          <a:off x="5292080" y="2702218"/>
          <a:ext cx="2952328" cy="34563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xtfeld 9"/>
          <p:cNvSpPr txBox="1"/>
          <p:nvPr/>
        </p:nvSpPr>
        <p:spPr>
          <a:xfrm>
            <a:off x="323528" y="2265259"/>
            <a:ext cx="2740471" cy="338554"/>
          </a:xfrm>
          <a:prstGeom prst="rect">
            <a:avLst/>
          </a:prstGeom>
          <a:noFill/>
        </p:spPr>
        <p:txBody>
          <a:bodyPr wrap="square" rtlCol="0">
            <a:spAutoFit/>
          </a:bodyPr>
          <a:lstStyle/>
          <a:p>
            <a:r>
              <a:rPr lang="de-DE" sz="1600" b="1" dirty="0">
                <a:solidFill>
                  <a:srgbClr val="365871"/>
                </a:solidFill>
              </a:rPr>
              <a:t>Zuordnung nach </a:t>
            </a:r>
            <a:r>
              <a:rPr lang="de-DE" sz="1600" b="1" dirty="0" err="1">
                <a:solidFill>
                  <a:srgbClr val="365871"/>
                </a:solidFill>
              </a:rPr>
              <a:t>Quartilen</a:t>
            </a:r>
            <a:endParaRPr lang="de-DE" sz="1600" b="1" dirty="0">
              <a:solidFill>
                <a:srgbClr val="365871"/>
              </a:solidFill>
            </a:endParaRPr>
          </a:p>
        </p:txBody>
      </p:sp>
      <p:sp>
        <p:nvSpPr>
          <p:cNvPr id="11" name="Textfeld 10"/>
          <p:cNvSpPr txBox="1"/>
          <p:nvPr/>
        </p:nvSpPr>
        <p:spPr>
          <a:xfrm>
            <a:off x="5652120" y="1772816"/>
            <a:ext cx="2232248" cy="830997"/>
          </a:xfrm>
          <a:prstGeom prst="rect">
            <a:avLst/>
          </a:prstGeom>
          <a:noFill/>
        </p:spPr>
        <p:txBody>
          <a:bodyPr wrap="square" rtlCol="0">
            <a:spAutoFit/>
          </a:bodyPr>
          <a:lstStyle/>
          <a:p>
            <a:r>
              <a:rPr lang="de-DE" sz="1600" b="1" dirty="0">
                <a:solidFill>
                  <a:srgbClr val="365871"/>
                </a:solidFill>
              </a:rPr>
              <a:t>Zuordnung nach Schwellenwerten bei Trendvariablen</a:t>
            </a:r>
          </a:p>
        </p:txBody>
      </p:sp>
      <p:pic>
        <p:nvPicPr>
          <p:cNvPr id="5" name="Grafik 4">
            <a:extLst>
              <a:ext uri="{FF2B5EF4-FFF2-40B4-BE49-F238E27FC236}">
                <a16:creationId xmlns:a16="http://schemas.microsoft.com/office/drawing/2014/main" id="{30684A78-CB87-A84A-EEA2-FB5701F9C4A7}"/>
              </a:ext>
            </a:extLst>
          </p:cNvPr>
          <p:cNvPicPr>
            <a:picLocks noChangeAspect="1"/>
          </p:cNvPicPr>
          <p:nvPr/>
        </p:nvPicPr>
        <p:blipFill rotWithShape="1">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325397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latin typeface="+mn-lt"/>
              </a:rPr>
              <a:t>Wie setzt sich das Gesamtranking zusammen?</a:t>
            </a:r>
          </a:p>
        </p:txBody>
      </p:sp>
      <p:sp>
        <p:nvSpPr>
          <p:cNvPr id="3" name="Inhaltsplatzhalter 2"/>
          <p:cNvSpPr>
            <a:spLocks noGrp="1"/>
          </p:cNvSpPr>
          <p:nvPr>
            <p:ph idx="1"/>
          </p:nvPr>
        </p:nvSpPr>
        <p:spPr>
          <a:xfrm>
            <a:off x="457200" y="2143124"/>
            <a:ext cx="8686800" cy="4714876"/>
          </a:xfrm>
        </p:spPr>
        <p:txBody>
          <a:bodyPr/>
          <a:lstStyle/>
          <a:p>
            <a:pPr>
              <a:buClr>
                <a:schemeClr val="accent6"/>
              </a:buClr>
              <a:buFont typeface="Wingdings" panose="05000000000000000000" pitchFamily="2" charset="2"/>
              <a:buChar char="Ø"/>
            </a:pPr>
            <a:r>
              <a:rPr lang="de-DE" sz="2200" dirty="0"/>
              <a:t>Summierung der Punkte der einzelnen Indikatoren</a:t>
            </a:r>
          </a:p>
          <a:p>
            <a:pPr>
              <a:buClr>
                <a:schemeClr val="accent6"/>
              </a:buClr>
              <a:buFont typeface="Wingdings" panose="05000000000000000000" pitchFamily="2" charset="2"/>
              <a:buChar char="Ø"/>
            </a:pPr>
            <a:r>
              <a:rPr lang="de-DE" sz="2200" dirty="0"/>
              <a:t>Studierendenindikator nicht im Gesamtranking</a:t>
            </a:r>
            <a:br>
              <a:rPr lang="de-DE" sz="2200" dirty="0"/>
            </a:br>
            <a:r>
              <a:rPr lang="de-DE" sz="2200" dirty="0">
                <a:sym typeface="Wingdings" panose="05000000000000000000" pitchFamily="2" charset="2"/>
              </a:rPr>
              <a:t> Vielzahl von Hochschulen keines der vierzehn relevanten Fächer</a:t>
            </a:r>
          </a:p>
        </p:txBody>
      </p:sp>
      <p:pic>
        <p:nvPicPr>
          <p:cNvPr id="4" name="Grafik 3">
            <a:extLst>
              <a:ext uri="{FF2B5EF4-FFF2-40B4-BE49-F238E27FC236}">
                <a16:creationId xmlns:a16="http://schemas.microsoft.com/office/drawing/2014/main" id="{24FC5D22-53D5-AAC1-D90F-3629299A2CCA}"/>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853" t="3801" r="60401" b="81500"/>
          <a:stretch/>
        </p:blipFill>
        <p:spPr>
          <a:xfrm>
            <a:off x="8316416" y="6081928"/>
            <a:ext cx="961026" cy="747464"/>
          </a:xfrm>
          <a:prstGeom prst="rect">
            <a:avLst/>
          </a:prstGeom>
        </p:spPr>
      </p:pic>
    </p:spTree>
    <p:extLst>
      <p:ext uri="{BB962C8B-B14F-4D97-AF65-F5344CB8AC3E}">
        <p14:creationId xmlns:p14="http://schemas.microsoft.com/office/powerpoint/2010/main" val="2289084973"/>
      </p:ext>
    </p:extLst>
  </p:cSld>
  <p:clrMapOvr>
    <a:masterClrMapping/>
  </p:clrMapOvr>
</p:sld>
</file>

<file path=ppt/theme/theme1.xml><?xml version="1.0" encoding="utf-8"?>
<a:theme xmlns:a="http://schemas.openxmlformats.org/drawingml/2006/main" name="cews_neu">
  <a:themeElements>
    <a:clrScheme name="CEWS">
      <a:dk1>
        <a:srgbClr val="000000"/>
      </a:dk1>
      <a:lt1>
        <a:srgbClr val="FFFFFF"/>
      </a:lt1>
      <a:dk2>
        <a:srgbClr val="365871"/>
      </a:dk2>
      <a:lt2>
        <a:srgbClr val="EAE5CE"/>
      </a:lt2>
      <a:accent1>
        <a:srgbClr val="AE0069"/>
      </a:accent1>
      <a:accent2>
        <a:srgbClr val="000080"/>
      </a:accent2>
      <a:accent3>
        <a:srgbClr val="FF6100"/>
      </a:accent3>
      <a:accent4>
        <a:srgbClr val="ACA690"/>
      </a:accent4>
      <a:accent5>
        <a:srgbClr val="EAE5CE"/>
      </a:accent5>
      <a:accent6>
        <a:srgbClr val="445A6F"/>
      </a:accent6>
      <a:hlink>
        <a:srgbClr val="445A6F"/>
      </a:hlink>
      <a:folHlink>
        <a:srgbClr val="800080"/>
      </a:folHlink>
    </a:clrScheme>
    <a:fontScheme name="Larissa-Design">
      <a:majorFont>
        <a:latin typeface="Calibri"/>
        <a:ea typeface=""/>
        <a:cs typeface="Arial Unicode MS"/>
      </a:majorFont>
      <a:minorFont>
        <a:latin typeface="Arial"/>
        <a:ea typeface=""/>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663</Words>
  <Application>Microsoft Office PowerPoint</Application>
  <PresentationFormat>Bildschirmpräsentation (4:3)</PresentationFormat>
  <Paragraphs>97</Paragraphs>
  <Slides>12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Cambria Math</vt:lpstr>
      <vt:lpstr>Times New Roman</vt:lpstr>
      <vt:lpstr>Wingdings</vt:lpstr>
      <vt:lpstr>cews_neu</vt:lpstr>
      <vt:lpstr>CEWSpublik no. 28 Hochschulranking nach  Gleichstellungsaspekten 2023  </vt:lpstr>
      <vt:lpstr>PowerPoint-Präsentation</vt:lpstr>
      <vt:lpstr>Welches Ziel verfolgt das Hochschulranking?</vt:lpstr>
      <vt:lpstr>An wen richtet sich das Hochschulranking?</vt:lpstr>
      <vt:lpstr>Hochschulauswahl und Daten</vt:lpstr>
      <vt:lpstr>Wie werden die Leistungen der Hochschulen im Bereich der Gleichstellung gemessen?</vt:lpstr>
      <vt:lpstr>Welche Indikatoren werden gebildet?</vt:lpstr>
      <vt:lpstr>Wie werden die Hochschulen gerankt?</vt:lpstr>
      <vt:lpstr>Wie setzt sich das Gesamtranking zusammen?</vt:lpstr>
      <vt:lpstr>Studierendenindikator</vt:lpstr>
      <vt:lpstr>Ergebnisse der eigenen Hochschule (beispielhafte Darstellung)</vt:lpstr>
      <vt:lpstr>Ergebnisse der eigenen Hochschule (beispielhafte Darstellung)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Kaskadenmodell im deutschen Wissenschaftssystem –  Erfahrungen, Herausforderungen &amp; Perspektiven</dc:title>
  <dc:creator>Steinweg, Nina</dc:creator>
  <cp:lastModifiedBy>Löther, Andrea</cp:lastModifiedBy>
  <cp:revision>60</cp:revision>
  <dcterms:created xsi:type="dcterms:W3CDTF">2015-08-27T12:29:19Z</dcterms:created>
  <dcterms:modified xsi:type="dcterms:W3CDTF">2023-06-14T09:31:23Z</dcterms:modified>
</cp:coreProperties>
</file>