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9" r:id="rId3"/>
    <p:sldId id="264" r:id="rId4"/>
    <p:sldId id="261" r:id="rId5"/>
    <p:sldId id="258" r:id="rId6"/>
    <p:sldId id="265" r:id="rId7"/>
    <p:sldId id="260" r:id="rId8"/>
    <p:sldId id="266" r:id="rId9"/>
    <p:sldId id="263" r:id="rId10"/>
    <p:sldId id="267" r:id="rId11"/>
    <p:sldId id="262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eund, Frederike" initials="freundf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5871"/>
    <a:srgbClr val="567F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8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1968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Gesamtbewertung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7136217787391597"/>
          <c:y val="0.1437118430618457"/>
          <c:w val="0.81165925769410863"/>
          <c:h val="0.523599813816940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Ranggruppe</c:v>
                </c:pt>
              </c:strCache>
            </c:strRef>
          </c:tx>
          <c:invertIfNegative val="0"/>
          <c:cat>
            <c:strRef>
              <c:f>Tabelle1!$A$2:$A$7</c:f>
              <c:strCache>
                <c:ptCount val="6"/>
                <c:pt idx="0">
                  <c:v>Promotionen</c:v>
                </c:pt>
                <c:pt idx="1">
                  <c:v>Post-Docs</c:v>
                </c:pt>
                <c:pt idx="2">
                  <c:v>Wissen-
schaftliches 
und künstlerisches 
Personal</c:v>
                </c:pt>
                <c:pt idx="3">
                  <c:v>Professuren</c:v>
                </c:pt>
                <c:pt idx="4">
                  <c:v>Steigerung des 
Frauenanteils 
am wissenschaftl. 
und künstl. 
Personal 
gegenüber 2010</c:v>
                </c:pt>
                <c:pt idx="5">
                  <c:v>Steigerung des 
Frauenanteils an 
den Professuren 
gegenüber 2010</c:v>
                </c:pt>
              </c:strCache>
            </c:strRef>
          </c:cat>
          <c:val>
            <c:numRef>
              <c:f>Tabelle1!$B$2:$B$7</c:f>
              <c:numCache>
                <c:formatCode>General</c:formatCode>
                <c:ptCount val="6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905344"/>
        <c:axId val="16906880"/>
      </c:barChart>
      <c:catAx>
        <c:axId val="16905344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0" vert="horz" anchor="t" anchorCtr="0"/>
          <a:lstStyle/>
          <a:p>
            <a:pPr>
              <a:defRPr sz="1200"/>
            </a:pPr>
            <a:endParaRPr lang="de-DE"/>
          </a:p>
        </c:txPr>
        <c:crossAx val="16906880"/>
        <c:crosses val="autoZero"/>
        <c:auto val="1"/>
        <c:lblAlgn val="ctr"/>
        <c:lblOffset val="100"/>
        <c:noMultiLvlLbl val="0"/>
      </c:catAx>
      <c:valAx>
        <c:axId val="16906880"/>
        <c:scaling>
          <c:orientation val="minMax"/>
          <c:max val="3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de-DE"/>
          </a:p>
        </c:txPr>
        <c:crossAx val="16905344"/>
        <c:crosses val="autoZero"/>
        <c:crossBetween val="between"/>
        <c:majorUnit val="1"/>
        <c:min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7-31T14:24:26.700" idx="1">
    <p:pos x="10" y="10"/>
    <p:text>rot markierte Wörter und Zahlen anpassen</p:tex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0.01708</cdr:x>
      <cdr:y>0.29032</cdr:y>
    </cdr:from>
    <cdr:to>
      <cdr:x>0.15369</cdr:x>
      <cdr:y>0.33871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144016" y="1296144"/>
          <a:ext cx="115212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1100" dirty="0" smtClean="0"/>
            <a:t>Mittelgruppe</a:t>
          </a:r>
          <a:endParaRPr lang="de-DE" sz="1100" dirty="0"/>
        </a:p>
      </cdr:txBody>
    </cdr:sp>
  </cdr:relSizeAnchor>
  <cdr:relSizeAnchor xmlns:cdr="http://schemas.openxmlformats.org/drawingml/2006/chartDrawing">
    <cdr:from>
      <cdr:x>0.01708</cdr:x>
      <cdr:y>0.1129</cdr:y>
    </cdr:from>
    <cdr:to>
      <cdr:x>0.15369</cdr:x>
      <cdr:y>0.16129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144016" y="504056"/>
          <a:ext cx="115212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1100" dirty="0" smtClean="0"/>
            <a:t>Spitzengruppe</a:t>
          </a:r>
          <a:endParaRPr lang="de-DE" sz="1100" dirty="0"/>
        </a:p>
      </cdr:txBody>
    </cdr:sp>
  </cdr:relSizeAnchor>
  <cdr:relSizeAnchor xmlns:cdr="http://schemas.openxmlformats.org/drawingml/2006/chartDrawing">
    <cdr:from>
      <cdr:x>0.01708</cdr:x>
      <cdr:y>0.46774</cdr:y>
    </cdr:from>
    <cdr:to>
      <cdr:x>0.15369</cdr:x>
      <cdr:y>0.51613</cdr:y>
    </cdr:to>
    <cdr:sp macro="" textlink="">
      <cdr:nvSpPr>
        <cdr:cNvPr id="4" name="Textfeld 1"/>
        <cdr:cNvSpPr txBox="1"/>
      </cdr:nvSpPr>
      <cdr:spPr>
        <a:xfrm xmlns:a="http://schemas.openxmlformats.org/drawingml/2006/main">
          <a:off x="144016" y="2088232"/>
          <a:ext cx="115212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1100" dirty="0" smtClean="0"/>
            <a:t>Schlussgruppe</a:t>
          </a:r>
          <a:endParaRPr lang="de-DE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52B67-5896-46EE-9B4E-6CCB61EDC7DD}" type="datetimeFigureOut">
              <a:rPr lang="de-DE" smtClean="0"/>
              <a:t>31.07.2017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C5A42B-D19D-4B02-8997-7FF4F9C709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4873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lienbildplatzhalt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867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18" charset="0"/>
            </a:endParaRPr>
          </a:p>
        </p:txBody>
      </p:sp>
      <p:sp>
        <p:nvSpPr>
          <p:cNvPr id="28676" name="Foliennummernplatzhalt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C9A7B58-79F9-489B-8FC5-46B8C8C80BC7}" type="slidenum">
              <a:rPr lang="de-DE" smtClean="0">
                <a:solidFill>
                  <a:prstClr val="black"/>
                </a:solidFill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1</a:t>
            </a:fld>
            <a:endParaRPr lang="de-DE" smtClean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ln>
            <a:noFill/>
          </a:ln>
        </p:spPr>
        <p:txBody>
          <a:bodyPr/>
          <a:lstStyle>
            <a:lvl1pPr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ln>
            <a:noFill/>
          </a:ln>
        </p:spPr>
        <p:txBody>
          <a:bodyPr/>
          <a:lstStyle>
            <a:lvl1pPr marL="0" indent="0" algn="ctr">
              <a:lnSpc>
                <a:spcPct val="100000"/>
              </a:lnSpc>
              <a:spcAft>
                <a:spcPts val="600"/>
              </a:spcAft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7974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2013" cy="363538"/>
          </a:xfrm>
          <a:prstGeom prst="rect">
            <a:avLst/>
          </a:prstGeom>
        </p:spPr>
        <p:txBody>
          <a:bodyPr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+mn-ea"/>
                <a:cs typeface="Arial Unicode MS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>
          <a:xfrm>
            <a:off x="3124200" y="6356350"/>
            <a:ext cx="2894013" cy="363538"/>
          </a:xfrm>
          <a:prstGeom prst="rect">
            <a:avLst/>
          </a:prstGeom>
        </p:spPr>
        <p:txBody>
          <a:bodyPr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+mn-ea"/>
                <a:cs typeface="Arial Unicode MS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>
          <a:xfrm>
            <a:off x="6553200" y="6356350"/>
            <a:ext cx="2132013" cy="363538"/>
          </a:xfrm>
          <a:prstGeom prst="rect">
            <a:avLst/>
          </a:prstGeom>
        </p:spPr>
        <p:txBody>
          <a:bodyPr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+mn-ea"/>
                <a:cs typeface="Arial Unicode MS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A9C507B4-9529-4E6F-BBA4-E703711493FE}" type="slidenum">
              <a:rPr lang="de-DE">
                <a:solidFill>
                  <a:srgbClr val="000000"/>
                </a:solidFill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fld id="{DA3DF758-82B8-4D8E-927C-E8DD3D374C43}" type="slidenum">
              <a:rPr lang="de-DE">
                <a:solidFill>
                  <a:srgbClr val="000000"/>
                </a:solidFill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473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214438"/>
            <a:ext cx="2055813" cy="491013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14438"/>
            <a:ext cx="6019800" cy="491013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2013" cy="363538"/>
          </a:xfrm>
          <a:prstGeom prst="rect">
            <a:avLst/>
          </a:prstGeom>
        </p:spPr>
        <p:txBody>
          <a:bodyPr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+mn-ea"/>
                <a:cs typeface="Arial Unicode MS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>
          <a:xfrm>
            <a:off x="3124200" y="6356350"/>
            <a:ext cx="2894013" cy="363538"/>
          </a:xfrm>
          <a:prstGeom prst="rect">
            <a:avLst/>
          </a:prstGeom>
        </p:spPr>
        <p:txBody>
          <a:bodyPr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+mn-ea"/>
                <a:cs typeface="Arial Unicode MS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>
          <a:xfrm>
            <a:off x="6553200" y="6356350"/>
            <a:ext cx="2132013" cy="363538"/>
          </a:xfrm>
          <a:prstGeom prst="rect">
            <a:avLst/>
          </a:prstGeom>
        </p:spPr>
        <p:txBody>
          <a:bodyPr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+mn-ea"/>
                <a:cs typeface="Arial Unicode MS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99409464-6554-4A50-A309-0002817EED90}" type="slidenum">
              <a:rPr lang="de-DE">
                <a:solidFill>
                  <a:srgbClr val="000000"/>
                </a:solidFill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fld id="{1C952E74-15D6-4FAA-92F1-C6FA046929A1}" type="slidenum">
              <a:rPr lang="de-DE">
                <a:solidFill>
                  <a:srgbClr val="000000"/>
                </a:solidFill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289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531813"/>
            <a:ext cx="8229600" cy="7159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76400"/>
            <a:ext cx="4038600" cy="43434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3434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3622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 baseline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143124"/>
            <a:ext cx="8228013" cy="442914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2617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2013" cy="363538"/>
          </a:xfrm>
          <a:prstGeom prst="rect">
            <a:avLst/>
          </a:prstGeom>
        </p:spPr>
        <p:txBody>
          <a:bodyPr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+mn-ea"/>
                <a:cs typeface="Arial Unicode MS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>
          <a:xfrm>
            <a:off x="3124200" y="6356350"/>
            <a:ext cx="2894013" cy="363538"/>
          </a:xfrm>
          <a:prstGeom prst="rect">
            <a:avLst/>
          </a:prstGeom>
        </p:spPr>
        <p:txBody>
          <a:bodyPr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+mn-ea"/>
                <a:cs typeface="Arial Unicode MS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>
          <a:xfrm>
            <a:off x="6553200" y="6356350"/>
            <a:ext cx="2132013" cy="363538"/>
          </a:xfrm>
          <a:prstGeom prst="rect">
            <a:avLst/>
          </a:prstGeom>
        </p:spPr>
        <p:txBody>
          <a:bodyPr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+mn-ea"/>
                <a:cs typeface="Arial Unicode MS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C79276BD-DBE3-43E7-A568-B0E74992AA87}" type="slidenum">
              <a:rPr lang="de-DE">
                <a:solidFill>
                  <a:srgbClr val="000000"/>
                </a:solidFill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fld id="{AC4D4EFD-C369-49C2-9DB8-A461AC983E5D}" type="slidenum">
              <a:rPr lang="de-DE">
                <a:solidFill>
                  <a:srgbClr val="000000"/>
                </a:solidFill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493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143125"/>
            <a:ext cx="4037013" cy="3981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2143125"/>
            <a:ext cx="4038600" cy="3981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2013" cy="363538"/>
          </a:xfrm>
          <a:prstGeom prst="rect">
            <a:avLst/>
          </a:prstGeom>
        </p:spPr>
        <p:txBody>
          <a:bodyPr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+mn-ea"/>
                <a:cs typeface="Arial Unicode MS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>
          <a:xfrm>
            <a:off x="3124200" y="6356350"/>
            <a:ext cx="2894013" cy="363538"/>
          </a:xfrm>
          <a:prstGeom prst="rect">
            <a:avLst/>
          </a:prstGeom>
        </p:spPr>
        <p:txBody>
          <a:bodyPr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+mn-ea"/>
                <a:cs typeface="Arial Unicode MS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>
          <a:xfrm>
            <a:off x="6553200" y="6356350"/>
            <a:ext cx="2132013" cy="363538"/>
          </a:xfrm>
          <a:prstGeom prst="rect">
            <a:avLst/>
          </a:prstGeom>
        </p:spPr>
        <p:txBody>
          <a:bodyPr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+mn-ea"/>
                <a:cs typeface="Arial Unicode MS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C4E3AADE-6C82-4BFD-87F6-13C02BFE99EE}" type="slidenum">
              <a:rPr lang="de-DE">
                <a:solidFill>
                  <a:srgbClr val="000000"/>
                </a:solidFill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fld id="{E1C3841A-C855-483B-80D1-F4579D426E6E}" type="slidenum">
              <a:rPr lang="de-DE">
                <a:solidFill>
                  <a:srgbClr val="000000"/>
                </a:solidFill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446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2013" cy="363538"/>
          </a:xfrm>
          <a:prstGeom prst="rect">
            <a:avLst/>
          </a:prstGeom>
        </p:spPr>
        <p:txBody>
          <a:bodyPr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+mn-ea"/>
                <a:cs typeface="Arial Unicode MS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idx="11"/>
          </p:nvPr>
        </p:nvSpPr>
        <p:spPr>
          <a:xfrm>
            <a:off x="3124200" y="6356350"/>
            <a:ext cx="2894013" cy="363538"/>
          </a:xfrm>
          <a:prstGeom prst="rect">
            <a:avLst/>
          </a:prstGeom>
        </p:spPr>
        <p:txBody>
          <a:bodyPr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+mn-ea"/>
                <a:cs typeface="Arial Unicode MS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idx="12"/>
          </p:nvPr>
        </p:nvSpPr>
        <p:spPr>
          <a:xfrm>
            <a:off x="6553200" y="6356350"/>
            <a:ext cx="2132013" cy="363538"/>
          </a:xfrm>
          <a:prstGeom prst="rect">
            <a:avLst/>
          </a:prstGeom>
        </p:spPr>
        <p:txBody>
          <a:bodyPr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+mn-ea"/>
                <a:cs typeface="Arial Unicode MS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204A45AB-5D00-496F-ACC7-E0D2886C4C2F}" type="slidenum">
              <a:rPr lang="de-DE">
                <a:solidFill>
                  <a:srgbClr val="000000"/>
                </a:solidFill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fld id="{52A09831-4DE3-4880-9945-45E142BA8E49}" type="slidenum">
              <a:rPr lang="de-DE">
                <a:solidFill>
                  <a:srgbClr val="000000"/>
                </a:solidFill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34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9891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2013" cy="363538"/>
          </a:xfrm>
          <a:prstGeom prst="rect">
            <a:avLst/>
          </a:prstGeom>
        </p:spPr>
        <p:txBody>
          <a:bodyPr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+mn-ea"/>
                <a:cs typeface="Arial Unicode MS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idx="11"/>
          </p:nvPr>
        </p:nvSpPr>
        <p:spPr>
          <a:xfrm>
            <a:off x="3124200" y="6356350"/>
            <a:ext cx="2894013" cy="363538"/>
          </a:xfrm>
          <a:prstGeom prst="rect">
            <a:avLst/>
          </a:prstGeom>
        </p:spPr>
        <p:txBody>
          <a:bodyPr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+mn-ea"/>
                <a:cs typeface="Arial Unicode MS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>
          <a:xfrm>
            <a:off x="6553200" y="6356350"/>
            <a:ext cx="2132013" cy="363538"/>
          </a:xfrm>
          <a:prstGeom prst="rect">
            <a:avLst/>
          </a:prstGeom>
        </p:spPr>
        <p:txBody>
          <a:bodyPr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+mn-ea"/>
                <a:cs typeface="Arial Unicode MS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5C61E3B8-D62F-4822-871B-DBB347F8F84B}" type="slidenum">
              <a:rPr lang="de-DE">
                <a:solidFill>
                  <a:srgbClr val="000000"/>
                </a:solidFill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fld id="{D880D4B1-46A3-4E36-80C3-6C9A575051F5}" type="slidenum">
              <a:rPr lang="de-DE">
                <a:solidFill>
                  <a:srgbClr val="000000"/>
                </a:solidFill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547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2013" cy="363538"/>
          </a:xfrm>
          <a:prstGeom prst="rect">
            <a:avLst/>
          </a:prstGeom>
        </p:spPr>
        <p:txBody>
          <a:bodyPr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+mn-ea"/>
                <a:cs typeface="Arial Unicode MS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>
          <a:xfrm>
            <a:off x="3124200" y="6356350"/>
            <a:ext cx="2894013" cy="363538"/>
          </a:xfrm>
          <a:prstGeom prst="rect">
            <a:avLst/>
          </a:prstGeom>
        </p:spPr>
        <p:txBody>
          <a:bodyPr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+mn-ea"/>
                <a:cs typeface="Arial Unicode MS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>
          <a:xfrm>
            <a:off x="6553200" y="6356350"/>
            <a:ext cx="2132013" cy="363538"/>
          </a:xfrm>
          <a:prstGeom prst="rect">
            <a:avLst/>
          </a:prstGeom>
        </p:spPr>
        <p:txBody>
          <a:bodyPr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+mn-ea"/>
                <a:cs typeface="Arial Unicode MS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8A91B876-1933-4A36-A246-32C32562C086}" type="slidenum">
              <a:rPr lang="de-DE">
                <a:solidFill>
                  <a:srgbClr val="000000"/>
                </a:solidFill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fld id="{DD9820FA-3A08-4CB8-B4FB-116DF7D385BB}" type="slidenum">
              <a:rPr lang="de-DE">
                <a:solidFill>
                  <a:srgbClr val="000000"/>
                </a:solidFill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367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2013" cy="363538"/>
          </a:xfrm>
          <a:prstGeom prst="rect">
            <a:avLst/>
          </a:prstGeom>
        </p:spPr>
        <p:txBody>
          <a:bodyPr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+mn-ea"/>
                <a:cs typeface="Arial Unicode MS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>
          <a:xfrm>
            <a:off x="3124200" y="6356350"/>
            <a:ext cx="2894013" cy="363538"/>
          </a:xfrm>
          <a:prstGeom prst="rect">
            <a:avLst/>
          </a:prstGeom>
        </p:spPr>
        <p:txBody>
          <a:bodyPr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+mn-ea"/>
                <a:cs typeface="Arial Unicode MS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>
          <a:xfrm>
            <a:off x="6553200" y="6356350"/>
            <a:ext cx="2132013" cy="363538"/>
          </a:xfrm>
          <a:prstGeom prst="rect">
            <a:avLst/>
          </a:prstGeom>
        </p:spPr>
        <p:txBody>
          <a:bodyPr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ea typeface="+mn-ea"/>
                <a:cs typeface="Arial Unicode MS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57E07A85-CEDA-481A-BA14-DC2EB79D5C01}" type="slidenum">
              <a:rPr lang="de-DE">
                <a:solidFill>
                  <a:srgbClr val="000000"/>
                </a:solidFill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fld id="{BE867F88-C0F9-41F0-BC39-0543547297D2}" type="slidenum">
              <a:rPr lang="de-DE">
                <a:solidFill>
                  <a:srgbClr val="000000"/>
                </a:solidFill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79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1071563"/>
            <a:ext cx="8228013" cy="71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5000" rIns="90000" bIns="45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en-GB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844824"/>
            <a:ext cx="9144000" cy="5013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73224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	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Sie</a:t>
            </a:r>
            <a:r>
              <a:rPr lang="en-GB" dirty="0" smtClean="0"/>
              <a:t>, um die </a:t>
            </a:r>
            <a:r>
              <a:rPr lang="en-GB" dirty="0" err="1" smtClean="0"/>
              <a:t>Formate</a:t>
            </a:r>
            <a:r>
              <a:rPr lang="en-GB" dirty="0" smtClean="0"/>
              <a:t> des </a:t>
            </a:r>
            <a:r>
              <a:rPr lang="en-GB" dirty="0" err="1" smtClean="0"/>
              <a:t>Gliederungstextes</a:t>
            </a:r>
            <a:r>
              <a:rPr lang="en-GB" dirty="0" smtClean="0"/>
              <a:t> 	</a:t>
            </a:r>
            <a:r>
              <a:rPr lang="en-GB" dirty="0" err="1" smtClean="0"/>
              <a:t>zu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  <a:p>
            <a:pPr lvl="1"/>
            <a:r>
              <a:rPr lang="en-GB" dirty="0" smtClean="0"/>
              <a:t>	</a:t>
            </a:r>
            <a:r>
              <a:rPr lang="en-GB" dirty="0" err="1" smtClean="0"/>
              <a:t>Zweite</a:t>
            </a:r>
            <a:r>
              <a:rPr lang="en-GB" dirty="0" smtClean="0"/>
              <a:t> </a:t>
            </a:r>
            <a:r>
              <a:rPr lang="en-GB" dirty="0" err="1" smtClean="0"/>
              <a:t>Gliederungsebene</a:t>
            </a:r>
            <a:endParaRPr lang="en-GB" dirty="0" smtClean="0"/>
          </a:p>
          <a:p>
            <a:pPr lvl="2"/>
            <a:r>
              <a:rPr lang="en-GB" dirty="0" smtClean="0"/>
              <a:t>	</a:t>
            </a:r>
            <a:r>
              <a:rPr lang="en-GB" dirty="0" err="1" smtClean="0"/>
              <a:t>Dritte</a:t>
            </a:r>
            <a:r>
              <a:rPr lang="en-GB" dirty="0" smtClean="0"/>
              <a:t> </a:t>
            </a:r>
            <a:r>
              <a:rPr lang="en-GB" dirty="0" err="1" smtClean="0"/>
              <a:t>Gliederungsebene</a:t>
            </a:r>
            <a:endParaRPr lang="en-GB" dirty="0" smtClean="0"/>
          </a:p>
          <a:p>
            <a:pPr lvl="3"/>
            <a:r>
              <a:rPr lang="en-GB" dirty="0" err="1" smtClean="0"/>
              <a:t>Vierte</a:t>
            </a:r>
            <a:r>
              <a:rPr lang="en-GB" dirty="0" smtClean="0"/>
              <a:t> </a:t>
            </a:r>
            <a:r>
              <a:rPr lang="en-GB" dirty="0" err="1" smtClean="0"/>
              <a:t>Gliederungsebene</a:t>
            </a:r>
            <a:endParaRPr lang="en-GB" dirty="0" smtClean="0"/>
          </a:p>
          <a:p>
            <a:pPr lvl="4"/>
            <a:r>
              <a:rPr lang="en-GB" dirty="0" err="1" smtClean="0"/>
              <a:t>Fünfte</a:t>
            </a:r>
            <a:r>
              <a:rPr lang="en-GB" dirty="0" smtClean="0"/>
              <a:t> </a:t>
            </a:r>
            <a:r>
              <a:rPr lang="en-GB" dirty="0" err="1" smtClean="0"/>
              <a:t>Gliederungsebene</a:t>
            </a:r>
            <a:endParaRPr lang="en-GB" dirty="0" smtClean="0"/>
          </a:p>
          <a:p>
            <a:pPr lvl="4"/>
            <a:r>
              <a:rPr lang="en-GB" dirty="0" err="1" smtClean="0"/>
              <a:t>Sechste</a:t>
            </a:r>
            <a:r>
              <a:rPr lang="en-GB" dirty="0" smtClean="0"/>
              <a:t> </a:t>
            </a:r>
            <a:r>
              <a:rPr lang="en-GB" dirty="0" err="1" smtClean="0"/>
              <a:t>Gliederungsebene</a:t>
            </a:r>
            <a:endParaRPr lang="en-GB" dirty="0" smtClean="0"/>
          </a:p>
          <a:p>
            <a:pPr lvl="4"/>
            <a:r>
              <a:rPr lang="en-GB" dirty="0" err="1" smtClean="0"/>
              <a:t>Siebente</a:t>
            </a:r>
            <a:r>
              <a:rPr lang="en-GB" dirty="0" smtClean="0"/>
              <a:t> </a:t>
            </a:r>
            <a:r>
              <a:rPr lang="en-GB" dirty="0" err="1" smtClean="0"/>
              <a:t>Gliederungsebene</a:t>
            </a:r>
            <a:endParaRPr lang="en-GB" dirty="0" smtClean="0"/>
          </a:p>
          <a:p>
            <a:pPr lvl="4"/>
            <a:r>
              <a:rPr lang="en-GB" dirty="0" err="1" smtClean="0"/>
              <a:t>Achte</a:t>
            </a:r>
            <a:r>
              <a:rPr lang="en-GB" dirty="0" smtClean="0"/>
              <a:t> </a:t>
            </a:r>
            <a:r>
              <a:rPr lang="en-GB" dirty="0" err="1" smtClean="0"/>
              <a:t>Gliederungsebene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49436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49263" rtl="0" eaLnBrk="0" fontAlgn="base" hangingPunct="0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445A6F"/>
          </a:solidFill>
          <a:latin typeface="+mj-lt"/>
          <a:ea typeface="Arial Unicode MS" pitchFamily="34" charset="-128"/>
          <a:cs typeface="+mj-cs"/>
        </a:defRPr>
      </a:lvl1pPr>
      <a:lvl2pPr algn="l" defTabSz="449263" rtl="0" eaLnBrk="0" fontAlgn="base" hangingPunct="0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445A6F"/>
          </a:solidFill>
          <a:latin typeface="Calibri" charset="0"/>
          <a:ea typeface="Arial Unicode MS" pitchFamily="34" charset="-128"/>
          <a:cs typeface="Arial Unicode MS" charset="0"/>
        </a:defRPr>
      </a:lvl2pPr>
      <a:lvl3pPr algn="l" defTabSz="449263" rtl="0" eaLnBrk="0" fontAlgn="base" hangingPunct="0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445A6F"/>
          </a:solidFill>
          <a:latin typeface="Calibri" charset="0"/>
          <a:ea typeface="Arial Unicode MS" pitchFamily="34" charset="-128"/>
          <a:cs typeface="Arial Unicode MS" charset="0"/>
        </a:defRPr>
      </a:lvl3pPr>
      <a:lvl4pPr algn="l" defTabSz="449263" rtl="0" eaLnBrk="0" fontAlgn="base" hangingPunct="0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445A6F"/>
          </a:solidFill>
          <a:latin typeface="Calibri" charset="0"/>
          <a:ea typeface="Arial Unicode MS" pitchFamily="34" charset="-128"/>
          <a:cs typeface="Arial Unicode MS" charset="0"/>
        </a:defRPr>
      </a:lvl4pPr>
      <a:lvl5pPr algn="l" defTabSz="449263" rtl="0" eaLnBrk="0" fontAlgn="base" hangingPunct="0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445A6F"/>
          </a:solidFill>
          <a:latin typeface="Calibri" charset="0"/>
          <a:ea typeface="Arial Unicode MS" pitchFamily="34" charset="-128"/>
          <a:cs typeface="Arial Unicode MS" charset="0"/>
        </a:defRPr>
      </a:lvl5pPr>
      <a:lvl6pPr marL="2514600" indent="-228600" algn="l" defTabSz="449263" rtl="0" eaLnBrk="1" fontAlgn="base" hangingPunct="1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445A6F"/>
          </a:solidFill>
          <a:latin typeface="Calibri" charset="0"/>
          <a:cs typeface="Arial Unicode MS" charset="0"/>
        </a:defRPr>
      </a:lvl6pPr>
      <a:lvl7pPr marL="2971800" indent="-228600" algn="l" defTabSz="449263" rtl="0" eaLnBrk="1" fontAlgn="base" hangingPunct="1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445A6F"/>
          </a:solidFill>
          <a:latin typeface="Calibri" charset="0"/>
          <a:cs typeface="Arial Unicode MS" charset="0"/>
        </a:defRPr>
      </a:lvl7pPr>
      <a:lvl8pPr marL="3429000" indent="-228600" algn="l" defTabSz="449263" rtl="0" eaLnBrk="1" fontAlgn="base" hangingPunct="1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445A6F"/>
          </a:solidFill>
          <a:latin typeface="Calibri" charset="0"/>
          <a:cs typeface="Arial Unicode MS" charset="0"/>
        </a:defRPr>
      </a:lvl8pPr>
      <a:lvl9pPr marL="3886200" indent="-228600" algn="l" defTabSz="449263" rtl="0" eaLnBrk="1" fontAlgn="base" hangingPunct="1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445A6F"/>
          </a:solidFill>
          <a:latin typeface="Calibri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2800">
          <a:solidFill>
            <a:schemeClr val="tx2"/>
          </a:solidFill>
          <a:latin typeface="+mn-lt"/>
          <a:ea typeface="Arial Unicode MS" pitchFamily="34" charset="-128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chemeClr val="tx2"/>
          </a:solidFill>
          <a:latin typeface="+mn-lt"/>
          <a:ea typeface="Arial Unicode MS" pitchFamily="34" charset="-128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800">
          <a:solidFill>
            <a:schemeClr val="tx2"/>
          </a:solidFill>
          <a:latin typeface="+mn-lt"/>
          <a:ea typeface="Arial Unicode MS" pitchFamily="34" charset="-128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800">
          <a:solidFill>
            <a:schemeClr val="tx2"/>
          </a:solidFill>
          <a:latin typeface="+mn-lt"/>
          <a:ea typeface="Arial Unicode MS" pitchFamily="34" charset="-128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chemeClr val="tx2"/>
          </a:solidFill>
          <a:latin typeface="+mn-lt"/>
          <a:ea typeface="Arial Unicode MS" pitchFamily="34" charset="-128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61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61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61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6100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7" y="283"/>
            <a:ext cx="9033526" cy="685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54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Ergebnisse der eigenen Hochschule (beispielhafte Darstellung)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143124"/>
            <a:ext cx="8686800" cy="4714876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dirty="0" smtClean="0"/>
              <a:t>Ranggruppe </a:t>
            </a:r>
            <a:r>
              <a:rPr lang="de-DE" dirty="0" smtClean="0">
                <a:solidFill>
                  <a:srgbClr val="FF0000"/>
                </a:solidFill>
              </a:rPr>
              <a:t>3</a:t>
            </a:r>
            <a:r>
              <a:rPr lang="de-DE" dirty="0" smtClean="0"/>
              <a:t> (</a:t>
            </a:r>
            <a:r>
              <a:rPr lang="de-DE" dirty="0" smtClean="0">
                <a:solidFill>
                  <a:srgbClr val="FF0000"/>
                </a:solidFill>
              </a:rPr>
              <a:t>10 von 12 </a:t>
            </a:r>
            <a:r>
              <a:rPr lang="de-DE" dirty="0" smtClean="0"/>
              <a:t>Punkten) im Gesamtranking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rgbClr val="FF0000"/>
                </a:solidFill>
              </a:rPr>
              <a:t>Spitzengruppe</a:t>
            </a:r>
            <a:r>
              <a:rPr lang="de-DE" dirty="0" smtClean="0"/>
              <a:t> im Ranking für die Studierenden mit einem Indikator von </a:t>
            </a:r>
            <a:r>
              <a:rPr lang="de-DE" dirty="0" smtClean="0">
                <a:solidFill>
                  <a:srgbClr val="FF0000"/>
                </a:solidFill>
              </a:rPr>
              <a:t>1,563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rgbClr val="365871"/>
                </a:solidFill>
              </a:rPr>
              <a:t>Beste Entwicklung in den Kategorien </a:t>
            </a:r>
            <a:r>
              <a:rPr lang="de-DE" dirty="0" smtClean="0">
                <a:solidFill>
                  <a:srgbClr val="FF0000"/>
                </a:solidFill>
              </a:rPr>
              <a:t>Promotion </a:t>
            </a:r>
            <a:r>
              <a:rPr lang="de-DE" dirty="0" smtClean="0">
                <a:solidFill>
                  <a:srgbClr val="365871"/>
                </a:solidFill>
              </a:rPr>
              <a:t>und </a:t>
            </a:r>
            <a:r>
              <a:rPr lang="de-DE" dirty="0" smtClean="0">
                <a:solidFill>
                  <a:srgbClr val="FF0000"/>
                </a:solidFill>
              </a:rPr>
              <a:t>Professoren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6324372"/>
            <a:ext cx="1748132" cy="386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28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Ergebnisse der eigenen </a:t>
            </a:r>
            <a:r>
              <a:rPr lang="de-DE" dirty="0"/>
              <a:t>Hochschule</a:t>
            </a:r>
            <a:br>
              <a:rPr lang="de-DE" dirty="0"/>
            </a:br>
            <a:r>
              <a:rPr lang="de-DE" dirty="0"/>
              <a:t>(beispielhafte Darstellung)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1108344"/>
              </p:ext>
            </p:extLst>
          </p:nvPr>
        </p:nvGraphicFramePr>
        <p:xfrm>
          <a:off x="251520" y="1844824"/>
          <a:ext cx="8433693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6324372"/>
            <a:ext cx="1748132" cy="386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77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Welches Ziel verfolgt das Hochschulranking?</a:t>
            </a:r>
            <a:endParaRPr lang="de-DE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132856"/>
            <a:ext cx="8604448" cy="4725144"/>
          </a:xfrm>
        </p:spPr>
      </p:pic>
    </p:spTree>
    <p:extLst>
      <p:ext uri="{BB962C8B-B14F-4D97-AF65-F5344CB8AC3E}">
        <p14:creationId xmlns:p14="http://schemas.microsoft.com/office/powerpoint/2010/main" val="189232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 wen richtet sich das Hochschulranking?</a:t>
            </a:r>
            <a:endParaRPr lang="de-DE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50" y="2253175"/>
            <a:ext cx="8601149" cy="4604825"/>
          </a:xfrm>
        </p:spPr>
      </p:pic>
    </p:spTree>
    <p:extLst>
      <p:ext uri="{BB962C8B-B14F-4D97-AF65-F5344CB8AC3E}">
        <p14:creationId xmlns:p14="http://schemas.microsoft.com/office/powerpoint/2010/main" val="253944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Hochschulauswahl und Daten</a:t>
            </a:r>
            <a:endParaRPr lang="de-DE" dirty="0"/>
          </a:p>
        </p:txBody>
      </p:sp>
      <p:pic>
        <p:nvPicPr>
          <p:cNvPr id="8" name="Inhaltsplatzhalt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008257"/>
            <a:ext cx="8604448" cy="4849743"/>
          </a:xfrm>
        </p:spPr>
      </p:pic>
    </p:spTree>
    <p:extLst>
      <p:ext uri="{BB962C8B-B14F-4D97-AF65-F5344CB8AC3E}">
        <p14:creationId xmlns:p14="http://schemas.microsoft.com/office/powerpoint/2010/main" val="416615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 werden die Leistungen der Hochschulen im Bereich der Gleichstellung gemessen?</a:t>
            </a:r>
            <a:endParaRPr lang="de-DE" dirty="0"/>
          </a:p>
        </p:txBody>
      </p:sp>
      <p:pic>
        <p:nvPicPr>
          <p:cNvPr id="13" name="Inhaltsplatzhalter 1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14" y="2060848"/>
            <a:ext cx="8758811" cy="4714876"/>
          </a:xfrm>
        </p:spPr>
      </p:pic>
    </p:spTree>
    <p:extLst>
      <p:ext uri="{BB962C8B-B14F-4D97-AF65-F5344CB8AC3E}">
        <p14:creationId xmlns:p14="http://schemas.microsoft.com/office/powerpoint/2010/main" val="80605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Welche Indikatoren werden gebildet?</a:t>
            </a:r>
            <a:endParaRPr lang="de-DE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2132856"/>
            <a:ext cx="8691387" cy="4608512"/>
          </a:xfrm>
        </p:spPr>
      </p:pic>
    </p:spTree>
    <p:extLst>
      <p:ext uri="{BB962C8B-B14F-4D97-AF65-F5344CB8AC3E}">
        <p14:creationId xmlns:p14="http://schemas.microsoft.com/office/powerpoint/2010/main" val="268150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 werden die Hochschulen gerankt?</a:t>
            </a:r>
            <a:endParaRPr lang="de-DE" dirty="0"/>
          </a:p>
        </p:txBody>
      </p:sp>
      <p:pic>
        <p:nvPicPr>
          <p:cNvPr id="8" name="Inhaltsplatzhalt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9446"/>
            <a:ext cx="8837656" cy="4968554"/>
          </a:xfrm>
        </p:spPr>
      </p:pic>
    </p:spTree>
    <p:extLst>
      <p:ext uri="{BB962C8B-B14F-4D97-AF65-F5344CB8AC3E}">
        <p14:creationId xmlns:p14="http://schemas.microsoft.com/office/powerpoint/2010/main" val="325397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 setzt sich das Gesamtranking zusammen?</a:t>
            </a:r>
            <a:endParaRPr lang="de-DE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060848"/>
            <a:ext cx="8539157" cy="4680520"/>
          </a:xfrm>
        </p:spPr>
      </p:pic>
    </p:spTree>
    <p:extLst>
      <p:ext uri="{BB962C8B-B14F-4D97-AF65-F5344CB8AC3E}">
        <p14:creationId xmlns:p14="http://schemas.microsoft.com/office/powerpoint/2010/main" val="228908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Studierendenindikator</a:t>
            </a:r>
            <a:endParaRPr lang="de-DE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21" y="1916832"/>
            <a:ext cx="8718279" cy="4941168"/>
          </a:xfrm>
        </p:spPr>
      </p:pic>
    </p:spTree>
    <p:extLst>
      <p:ext uri="{BB962C8B-B14F-4D97-AF65-F5344CB8AC3E}">
        <p14:creationId xmlns:p14="http://schemas.microsoft.com/office/powerpoint/2010/main" val="237177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ws_neu">
  <a:themeElements>
    <a:clrScheme name="CEWS">
      <a:dk1>
        <a:srgbClr val="000000"/>
      </a:dk1>
      <a:lt1>
        <a:srgbClr val="FFFFFF"/>
      </a:lt1>
      <a:dk2>
        <a:srgbClr val="365871"/>
      </a:dk2>
      <a:lt2>
        <a:srgbClr val="EAE5CE"/>
      </a:lt2>
      <a:accent1>
        <a:srgbClr val="AE0069"/>
      </a:accent1>
      <a:accent2>
        <a:srgbClr val="000080"/>
      </a:accent2>
      <a:accent3>
        <a:srgbClr val="FF6100"/>
      </a:accent3>
      <a:accent4>
        <a:srgbClr val="ACA690"/>
      </a:accent4>
      <a:accent5>
        <a:srgbClr val="EAE5CE"/>
      </a:accent5>
      <a:accent6>
        <a:srgbClr val="445A6F"/>
      </a:accent6>
      <a:hlink>
        <a:srgbClr val="445A6F"/>
      </a:hlink>
      <a:folHlink>
        <a:srgbClr val="800080"/>
      </a:folHlink>
    </a:clrScheme>
    <a:fontScheme name="Larissa-Design">
      <a:majorFont>
        <a:latin typeface="Calibri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Bildschirmpräsentation (4:3)</PresentationFormat>
  <Paragraphs>18</Paragraphs>
  <Slides>11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cews_neu</vt:lpstr>
      <vt:lpstr>PowerPoint-Präsentation</vt:lpstr>
      <vt:lpstr>Welches Ziel verfolgt das Hochschulranking?</vt:lpstr>
      <vt:lpstr>An wen richtet sich das Hochschulranking?</vt:lpstr>
      <vt:lpstr>Hochschulauswahl und Daten</vt:lpstr>
      <vt:lpstr>Wie werden die Leistungen der Hochschulen im Bereich der Gleichstellung gemessen?</vt:lpstr>
      <vt:lpstr>Welche Indikatoren werden gebildet?</vt:lpstr>
      <vt:lpstr>Wie werden die Hochschulen gerankt?</vt:lpstr>
      <vt:lpstr>Wie setzt sich das Gesamtranking zusammen?</vt:lpstr>
      <vt:lpstr>Studierendenindikator</vt:lpstr>
      <vt:lpstr>Ergebnisse der eigenen Hochschule (beispielhafte Darstellung)</vt:lpstr>
      <vt:lpstr>Ergebnisse der eigenen Hochschule (beispielhafte Darstellung)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cews.publik no 21 Hochschulranking nach Gleichstellungsaspekten 2017</dc:title>
  <dc:creator>CEWS Kompetenzzentrum Frauen in Wissenschaft und Forschung</dc:creator>
  <cp:lastModifiedBy>Deigner, Angelika</cp:lastModifiedBy>
  <cp:revision>32</cp:revision>
  <dcterms:created xsi:type="dcterms:W3CDTF">2015-08-27T12:29:19Z</dcterms:created>
  <dcterms:modified xsi:type="dcterms:W3CDTF">2017-07-31T14:14:56Z</dcterms:modified>
</cp:coreProperties>
</file>